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9" r:id="rId3"/>
    <p:sldId id="262" r:id="rId4"/>
    <p:sldId id="263" r:id="rId5"/>
    <p:sldId id="264" r:id="rId6"/>
    <p:sldId id="265" r:id="rId7"/>
    <p:sldId id="260" r:id="rId8"/>
    <p:sldId id="257" r:id="rId9"/>
    <p:sldId id="258" r:id="rId10"/>
    <p:sldId id="266" r:id="rId11"/>
    <p:sldId id="313" r:id="rId12"/>
    <p:sldId id="314" r:id="rId13"/>
    <p:sldId id="315" r:id="rId14"/>
    <p:sldId id="316" r:id="rId15"/>
    <p:sldId id="317" r:id="rId16"/>
    <p:sldId id="318" r:id="rId17"/>
    <p:sldId id="319" r:id="rId18"/>
    <p:sldId id="321" r:id="rId19"/>
    <p:sldId id="320" r:id="rId20"/>
    <p:sldId id="322" r:id="rId21"/>
    <p:sldId id="323" r:id="rId22"/>
    <p:sldId id="324" r:id="rId23"/>
    <p:sldId id="325" r:id="rId24"/>
    <p:sldId id="326" r:id="rId25"/>
    <p:sldId id="268" r:id="rId26"/>
    <p:sldId id="270" r:id="rId27"/>
    <p:sldId id="271" r:id="rId28"/>
    <p:sldId id="272" r:id="rId29"/>
    <p:sldId id="273" r:id="rId30"/>
    <p:sldId id="281" r:id="rId31"/>
    <p:sldId id="282" r:id="rId32"/>
    <p:sldId id="283" r:id="rId33"/>
    <p:sldId id="269" r:id="rId34"/>
    <p:sldId id="275" r:id="rId35"/>
    <p:sldId id="274" r:id="rId36"/>
    <p:sldId id="277" r:id="rId37"/>
    <p:sldId id="276" r:id="rId38"/>
    <p:sldId id="278" r:id="rId39"/>
    <p:sldId id="279" r:id="rId40"/>
    <p:sldId id="280" r:id="rId41"/>
    <p:sldId id="284" r:id="rId42"/>
    <p:sldId id="285" r:id="rId43"/>
    <p:sldId id="286" r:id="rId44"/>
    <p:sldId id="287" r:id="rId45"/>
    <p:sldId id="288" r:id="rId46"/>
    <p:sldId id="289" r:id="rId47"/>
    <p:sldId id="290" r:id="rId48"/>
    <p:sldId id="291" r:id="rId49"/>
    <p:sldId id="292" r:id="rId50"/>
    <p:sldId id="295" r:id="rId51"/>
    <p:sldId id="294" r:id="rId52"/>
    <p:sldId id="296" r:id="rId53"/>
    <p:sldId id="297" r:id="rId54"/>
    <p:sldId id="298" r:id="rId55"/>
    <p:sldId id="299" r:id="rId56"/>
    <p:sldId id="300" r:id="rId57"/>
    <p:sldId id="301" r:id="rId58"/>
    <p:sldId id="333" r:id="rId59"/>
    <p:sldId id="302" r:id="rId60"/>
    <p:sldId id="303" r:id="rId61"/>
    <p:sldId id="304" r:id="rId62"/>
    <p:sldId id="305" r:id="rId63"/>
    <p:sldId id="306" r:id="rId64"/>
    <p:sldId id="307" r:id="rId65"/>
    <p:sldId id="308" r:id="rId66"/>
    <p:sldId id="309" r:id="rId67"/>
    <p:sldId id="310" r:id="rId68"/>
    <p:sldId id="311" r:id="rId69"/>
    <p:sldId id="327" r:id="rId70"/>
    <p:sldId id="328" r:id="rId71"/>
    <p:sldId id="329" r:id="rId72"/>
    <p:sldId id="330" r:id="rId73"/>
    <p:sldId id="331" r:id="rId74"/>
    <p:sldId id="332"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253" autoAdjust="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2" tIns="45716" rIns="91432" bIns="45716"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2" tIns="45716" rIns="91432" bIns="45716" rtlCol="0"/>
          <a:lstStyle>
            <a:lvl1pPr algn="r">
              <a:defRPr sz="1200"/>
            </a:lvl1pPr>
          </a:lstStyle>
          <a:p>
            <a:fld id="{2D464FE5-8AA1-40A0-B0BF-68F2A9C8E6E7}" type="datetimeFigureOut">
              <a:rPr lang="en-US" smtClean="0"/>
              <a:pPr/>
              <a:t>11/28/2020</a:t>
            </a:fld>
            <a:endParaRPr lang="en-US"/>
          </a:p>
        </p:txBody>
      </p:sp>
      <p:sp>
        <p:nvSpPr>
          <p:cNvPr id="4" name="Slide Image Placeholder 3"/>
          <p:cNvSpPr>
            <a:spLocks noGrp="1" noRot="1" noChangeAspect="1"/>
          </p:cNvSpPr>
          <p:nvPr>
            <p:ph type="sldImg" idx="2"/>
          </p:nvPr>
        </p:nvSpPr>
        <p:spPr>
          <a:xfrm>
            <a:off x="1144588" y="685800"/>
            <a:ext cx="4570412" cy="3429000"/>
          </a:xfrm>
          <a:prstGeom prst="rect">
            <a:avLst/>
          </a:prstGeom>
          <a:noFill/>
          <a:ln w="12700">
            <a:solidFill>
              <a:prstClr val="black"/>
            </a:solidFill>
          </a:ln>
        </p:spPr>
        <p:txBody>
          <a:bodyPr vert="horz" lIns="91432" tIns="45716" rIns="91432" bIns="45716"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2" tIns="45716" rIns="91432"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32" tIns="45716" rIns="91432"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32" tIns="45716" rIns="91432" bIns="45716" rtlCol="0" anchor="b"/>
          <a:lstStyle>
            <a:lvl1pPr algn="r">
              <a:defRPr sz="1200"/>
            </a:lvl1pPr>
          </a:lstStyle>
          <a:p>
            <a:fld id="{EB6D2754-0712-41B1-8AAC-1B035ACD6FA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6D2754-0712-41B1-8AAC-1B035ACD6FA7}"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6D2754-0712-41B1-8AAC-1B035ACD6FA7}" type="slidenum">
              <a:rPr lang="en-US" smtClean="0"/>
              <a:pPr/>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56609C-689E-44A3-B34E-301A6BF5E67C}" type="datetimeFigureOut">
              <a:rPr lang="en-US" smtClean="0"/>
              <a:pPr/>
              <a:t>11/28/2020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4F049-551A-4668-8BC6-42584F09AB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6609C-689E-44A3-B34E-301A6BF5E67C}" type="datetimeFigureOut">
              <a:rPr lang="en-US" smtClean="0"/>
              <a:pPr/>
              <a:t>11/28/2020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4F049-551A-4668-8BC6-42584F09AB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772400" cy="1470025"/>
          </a:xfrm>
        </p:spPr>
        <p:txBody>
          <a:bodyPr>
            <a:normAutofit/>
          </a:bodyPr>
          <a:lstStyle/>
          <a:p>
            <a:r>
              <a:rPr lang="en-US" dirty="0" smtClean="0">
                <a:latin typeface="Times New Roman" pitchFamily="18" charset="0"/>
                <a:cs typeface="Times New Roman" pitchFamily="18" charset="0"/>
              </a:rPr>
              <a:t>TWO DAY WORKSHOP                        ON</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1295400" y="3352800"/>
            <a:ext cx="6400800" cy="1752600"/>
          </a:xfrm>
        </p:spPr>
        <p:txBody>
          <a:bodyPr>
            <a:normAutofit lnSpcReduction="10000"/>
          </a:bodyPr>
          <a:lstStyle/>
          <a:p>
            <a:r>
              <a:rPr lang="en-US" sz="5400" dirty="0" smtClean="0">
                <a:solidFill>
                  <a:schemeClr val="accent5">
                    <a:lumMod val="75000"/>
                  </a:schemeClr>
                </a:solidFill>
                <a:latin typeface="Times New Roman" pitchFamily="18" charset="0"/>
                <a:cs typeface="Times New Roman" pitchFamily="18" charset="0"/>
              </a:rPr>
              <a:t>ARDUINO UNO</a:t>
            </a:r>
          </a:p>
          <a:p>
            <a:r>
              <a:rPr lang="en-US" sz="5400" dirty="0" smtClean="0">
                <a:solidFill>
                  <a:schemeClr val="accent5">
                    <a:lumMod val="75000"/>
                  </a:schemeClr>
                </a:solidFill>
                <a:latin typeface="Times New Roman" pitchFamily="18" charset="0"/>
                <a:cs typeface="Times New Roman" pitchFamily="18" charset="0"/>
              </a:rPr>
              <a:t>BATCH-2</a:t>
            </a:r>
            <a:endParaRPr lang="en-US" sz="5400" dirty="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solidFill>
                  <a:schemeClr val="accent5">
                    <a:lumMod val="75000"/>
                  </a:schemeClr>
                </a:solidFill>
                <a:latin typeface="Times New Roman" pitchFamily="18" charset="0"/>
                <a:cs typeface="Times New Roman" pitchFamily="18" charset="0"/>
              </a:rPr>
              <a:t>Types of Arduino Boards</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22530" name="Picture 2" descr="arduino-boards-comparison"/>
          <p:cNvPicPr>
            <a:picLocks noChangeAspect="1" noChangeArrowheads="1"/>
          </p:cNvPicPr>
          <p:nvPr/>
        </p:nvPicPr>
        <p:blipFill>
          <a:blip r:embed="rId2"/>
          <a:srcRect/>
          <a:stretch>
            <a:fillRect/>
          </a:stretch>
        </p:blipFill>
        <p:spPr bwMode="auto">
          <a:xfrm>
            <a:off x="762000" y="914400"/>
            <a:ext cx="7620000" cy="5667376"/>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smtClean="0">
                <a:latin typeface="Times New Roman" pitchFamily="18" charset="0"/>
                <a:cs typeface="Times New Roman" pitchFamily="18" charset="0"/>
              </a:rPr>
              <a:t>Introduction To Basic Electronics</a:t>
            </a:r>
            <a:br>
              <a:rPr lang="en-US" sz="3600" b="1" dirty="0" smtClean="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371475" y="152400"/>
            <a:ext cx="840105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3863" y="147638"/>
            <a:ext cx="8296275" cy="656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85775" y="304799"/>
            <a:ext cx="8172450" cy="58674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71463" y="185738"/>
            <a:ext cx="8601075" cy="6486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85800" y="533400"/>
            <a:ext cx="8020050" cy="592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66713" y="323850"/>
            <a:ext cx="8410575" cy="6210300"/>
          </a:xfrm>
          <a:prstGeom prst="rect">
            <a:avLst/>
          </a:prstGeom>
          <a:noFill/>
          <a:ln w="9525">
            <a:noFill/>
            <a:miter lim="800000"/>
            <a:headEnd/>
            <a:tailEnd/>
          </a:ln>
          <a:effectLst/>
        </p:spPr>
      </p:pic>
      <p:pic>
        <p:nvPicPr>
          <p:cNvPr id="6148" name="Picture 4" descr="Picture"/>
          <p:cNvPicPr>
            <a:picLocks noChangeAspect="1" noChangeArrowheads="1"/>
          </p:cNvPicPr>
          <p:nvPr/>
        </p:nvPicPr>
        <p:blipFill>
          <a:blip r:embed="rId3"/>
          <a:srcRect/>
          <a:stretch>
            <a:fillRect/>
          </a:stretch>
        </p:blipFill>
        <p:spPr bwMode="auto">
          <a:xfrm>
            <a:off x="2057400" y="2133600"/>
            <a:ext cx="4362450" cy="3657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a:stretch>
            <a:fillRect/>
          </a:stretch>
        </p:blipFill>
        <p:spPr bwMode="auto">
          <a:xfrm>
            <a:off x="442913" y="276225"/>
            <a:ext cx="8258175" cy="6305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2"/>
          <a:srcRect/>
          <a:stretch>
            <a:fillRect/>
          </a:stretch>
        </p:blipFill>
        <p:spPr bwMode="auto">
          <a:xfrm>
            <a:off x="381000" y="633413"/>
            <a:ext cx="8382000" cy="5591175"/>
          </a:xfrm>
          <a:prstGeom prst="rect">
            <a:avLst/>
          </a:prstGeom>
          <a:noFill/>
          <a:ln w="9525">
            <a:noFill/>
            <a:miter lim="800000"/>
            <a:headEnd/>
            <a:tailEnd/>
          </a:ln>
          <a:effectLst/>
        </p:spPr>
      </p:pic>
      <p:pic>
        <p:nvPicPr>
          <p:cNvPr id="7171" name="Picture 3" descr="https://cdn.instructables.com/FIA/1QHW/IQU11IWI/FIA1QHWIQU11IWI.LARGE.jpg?auto=webp&amp;frame=1&amp;width=1024&amp;height=1024&amp;fit=bounds"/>
          <p:cNvPicPr>
            <a:picLocks noChangeAspect="1" noChangeArrowheads="1"/>
          </p:cNvPicPr>
          <p:nvPr/>
        </p:nvPicPr>
        <p:blipFill>
          <a:blip r:embed="rId3"/>
          <a:srcRect/>
          <a:stretch>
            <a:fillRect/>
          </a:stretch>
        </p:blipFill>
        <p:spPr bwMode="auto">
          <a:xfrm>
            <a:off x="1371600" y="2362200"/>
            <a:ext cx="6248400" cy="3429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066800"/>
            <a:ext cx="8382000" cy="5562600"/>
          </a:xfrm>
          <a:solidFill>
            <a:schemeClr val="bg1"/>
          </a:solidFill>
        </p:spPr>
        <p:txBody>
          <a:bodyPr>
            <a:normAutofit lnSpcReduction="10000"/>
          </a:bodyPr>
          <a:lstStyle/>
          <a:p>
            <a:pPr marL="365760" indent="-256032" eaLnBrk="1" fontAlgn="auto" hangingPunct="1">
              <a:lnSpc>
                <a:spcPct val="150000"/>
              </a:lnSpc>
              <a:spcAft>
                <a:spcPts val="0"/>
              </a:spcAft>
              <a:buFont typeface="Wingdings" pitchFamily="2" charset="2"/>
              <a:buChar char="q"/>
              <a:defRPr/>
            </a:pPr>
            <a:r>
              <a:rPr lang="en-US" sz="2000" dirty="0" smtClean="0">
                <a:latin typeface="Times New Roman" pitchFamily="18" charset="0"/>
                <a:cs typeface="Times New Roman" pitchFamily="18" charset="0"/>
              </a:rPr>
              <a:t>Microcontrollers are small computers integrated into a  single chip</a:t>
            </a:r>
          </a:p>
          <a:p>
            <a:pPr marL="365760" indent="-256032" eaLnBrk="1" fontAlgn="auto" hangingPunct="1">
              <a:lnSpc>
                <a:spcPct val="150000"/>
              </a:lnSpc>
              <a:spcAft>
                <a:spcPts val="0"/>
              </a:spcAft>
              <a:buFont typeface="Wingdings" pitchFamily="2" charset="2"/>
              <a:buChar char="q"/>
              <a:defRPr/>
            </a:pPr>
            <a:r>
              <a:rPr lang="en-US" sz="2000" dirty="0" smtClean="0">
                <a:latin typeface="Times New Roman" pitchFamily="18" charset="0"/>
                <a:cs typeface="Times New Roman" pitchFamily="18" charset="0"/>
              </a:rPr>
              <a:t>They contain</a:t>
            </a:r>
          </a:p>
          <a:p>
            <a:pPr marL="566928" indent="-457200" eaLnBrk="1" fontAlgn="auto" hangingPunct="1">
              <a:lnSpc>
                <a:spcPct val="150000"/>
              </a:lnSpc>
              <a:spcAft>
                <a:spcPts val="0"/>
              </a:spcAft>
              <a:buFont typeface="+mj-lt"/>
              <a:buAutoNum type="arabicPeriod"/>
              <a:defRPr/>
            </a:pPr>
            <a:r>
              <a:rPr lang="en-US" sz="2000" dirty="0" smtClean="0">
                <a:latin typeface="Times New Roman" pitchFamily="18" charset="0"/>
                <a:cs typeface="Times New Roman" pitchFamily="18" charset="0"/>
              </a:rPr>
              <a:t>Processing core</a:t>
            </a:r>
          </a:p>
          <a:p>
            <a:pPr marL="566928" indent="-457200" eaLnBrk="1" fontAlgn="auto" hangingPunct="1">
              <a:lnSpc>
                <a:spcPct val="150000"/>
              </a:lnSpc>
              <a:spcAft>
                <a:spcPts val="0"/>
              </a:spcAft>
              <a:buFont typeface="+mj-lt"/>
              <a:buAutoNum type="arabicPeriod"/>
              <a:defRPr/>
            </a:pPr>
            <a:r>
              <a:rPr lang="en-US" sz="2000" dirty="0" smtClean="0">
                <a:latin typeface="Times New Roman" pitchFamily="18" charset="0"/>
                <a:cs typeface="Times New Roman" pitchFamily="18" charset="0"/>
              </a:rPr>
              <a:t>Flash Memory for program</a:t>
            </a:r>
          </a:p>
          <a:p>
            <a:pPr marL="566928" indent="-457200" eaLnBrk="1" fontAlgn="auto" hangingPunct="1">
              <a:lnSpc>
                <a:spcPct val="150000"/>
              </a:lnSpc>
              <a:spcAft>
                <a:spcPts val="0"/>
              </a:spcAft>
              <a:buFont typeface="+mj-lt"/>
              <a:buAutoNum type="arabicPeriod"/>
              <a:defRPr/>
            </a:pPr>
            <a:r>
              <a:rPr lang="en-US" sz="2000" dirty="0" smtClean="0">
                <a:latin typeface="Times New Roman" pitchFamily="18" charset="0"/>
                <a:cs typeface="Times New Roman" pitchFamily="18" charset="0"/>
              </a:rPr>
              <a:t>I/O peripherals</a:t>
            </a:r>
          </a:p>
          <a:p>
            <a:pPr marL="566928" indent="-457200" eaLnBrk="1" fontAlgn="auto" hangingPunct="1">
              <a:lnSpc>
                <a:spcPct val="150000"/>
              </a:lnSpc>
              <a:spcAft>
                <a:spcPts val="0"/>
              </a:spcAft>
              <a:buFont typeface="+mj-lt"/>
              <a:buAutoNum type="arabicPeriod"/>
              <a:defRPr/>
            </a:pPr>
            <a:r>
              <a:rPr lang="en-US" sz="2000" dirty="0" smtClean="0">
                <a:latin typeface="Times New Roman" pitchFamily="18" charset="0"/>
                <a:cs typeface="Times New Roman" pitchFamily="18" charset="0"/>
              </a:rPr>
              <a:t>RAM</a:t>
            </a:r>
          </a:p>
          <a:p>
            <a:pPr marL="566928" indent="-457200" eaLnBrk="1" fontAlgn="auto" hangingPunct="1">
              <a:lnSpc>
                <a:spcPct val="150000"/>
              </a:lnSpc>
              <a:spcAft>
                <a:spcPts val="0"/>
              </a:spcAft>
              <a:buFont typeface="+mj-lt"/>
              <a:buAutoNum type="arabicPeriod"/>
              <a:defRPr/>
            </a:pPr>
            <a:r>
              <a:rPr lang="en-US" sz="2000" dirty="0" smtClean="0">
                <a:latin typeface="Times New Roman" pitchFamily="18" charset="0"/>
                <a:cs typeface="Times New Roman" pitchFamily="18" charset="0"/>
              </a:rPr>
              <a:t>Peripherals such as clocks,timers,PWM etc</a:t>
            </a:r>
          </a:p>
          <a:p>
            <a:pPr marL="566928" indent="-457200" eaLnBrk="1" fontAlgn="auto" hangingPunct="1">
              <a:lnSpc>
                <a:spcPct val="150000"/>
              </a:lnSpc>
              <a:spcAft>
                <a:spcPts val="0"/>
              </a:spcAft>
              <a:buFont typeface="Wingdings" pitchFamily="2" charset="2"/>
              <a:buChar char="q"/>
              <a:defRPr/>
            </a:pPr>
            <a:r>
              <a:rPr lang="en-US" sz="2000" dirty="0" smtClean="0">
                <a:latin typeface="Times New Roman" pitchFamily="18" charset="0"/>
                <a:cs typeface="Times New Roman" pitchFamily="18" charset="0"/>
              </a:rPr>
              <a:t>Microprocessors are used for general purpose applications, while microcontrollers are self sufficient and are used for specific tasks.</a:t>
            </a:r>
          </a:p>
          <a:p>
            <a:pPr marL="566928" indent="-457200">
              <a:lnSpc>
                <a:spcPct val="150000"/>
              </a:lnSpc>
              <a:buFont typeface="Wingdings" pitchFamily="2" charset="2"/>
              <a:buChar char="q"/>
              <a:defRPr/>
            </a:pPr>
            <a:r>
              <a:rPr lang="en-US" sz="2000" dirty="0" smtClean="0">
                <a:latin typeface="Times New Roman" pitchFamily="18" charset="0"/>
                <a:cs typeface="Times New Roman" pitchFamily="18" charset="0"/>
              </a:rPr>
              <a:t>Microcontrollers are typically "</a:t>
            </a:r>
            <a:r>
              <a:rPr lang="en-US" sz="2000" b="1" dirty="0" smtClean="0">
                <a:latin typeface="Times New Roman" pitchFamily="18" charset="0"/>
                <a:cs typeface="Times New Roman" pitchFamily="18" charset="0"/>
              </a:rPr>
              <a:t>embedded</a:t>
            </a:r>
            <a:r>
              <a:rPr lang="en-US" sz="2000" dirty="0" smtClean="0">
                <a:latin typeface="Times New Roman" pitchFamily="18" charset="0"/>
                <a:cs typeface="Times New Roman" pitchFamily="18" charset="0"/>
              </a:rPr>
              <a:t>" inside some device that they control. </a:t>
            </a:r>
          </a:p>
          <a:p>
            <a:pPr marL="566928" indent="-457200" eaLnBrk="1" fontAlgn="auto" hangingPunct="1">
              <a:lnSpc>
                <a:spcPct val="150000"/>
              </a:lnSpc>
              <a:spcAft>
                <a:spcPts val="0"/>
              </a:spcAft>
              <a:buNone/>
              <a:defRPr/>
            </a:pPr>
            <a:endParaRPr lang="en-US" sz="2000" dirty="0" smtClean="0">
              <a:latin typeface="Times New Roman" pitchFamily="18" charset="0"/>
              <a:cs typeface="Times New Roman" pitchFamily="18" charset="0"/>
            </a:endParaRPr>
          </a:p>
          <a:p>
            <a:pPr marL="365760" indent="-256032" eaLnBrk="1" fontAlgn="auto" hangingPunct="1">
              <a:lnSpc>
                <a:spcPct val="150000"/>
              </a:lnSpc>
              <a:spcAft>
                <a:spcPts val="0"/>
              </a:spcAft>
              <a:buFont typeface="Wingdings" pitchFamily="2" charset="2"/>
              <a:buChar char="q"/>
              <a:defRPr/>
            </a:pPr>
            <a:endParaRPr lang="en-US" sz="2000" dirty="0" smtClean="0">
              <a:latin typeface="Times New Roman" pitchFamily="18" charset="0"/>
              <a:cs typeface="Times New Roman" pitchFamily="18" charset="0"/>
            </a:endParaRPr>
          </a:p>
          <a:p>
            <a:pPr marL="365760" indent="-256032" eaLnBrk="1" fontAlgn="auto" hangingPunct="1">
              <a:lnSpc>
                <a:spcPct val="150000"/>
              </a:lnSpc>
              <a:spcAft>
                <a:spcPts val="0"/>
              </a:spcAft>
              <a:buFont typeface="Wingdings" pitchFamily="2" charset="2"/>
              <a:buChar char="q"/>
              <a:defRPr/>
            </a:pPr>
            <a:endParaRPr lang="en-US" sz="2000" dirty="0" smtClean="0">
              <a:latin typeface="Times New Roman" pitchFamily="18" charset="0"/>
              <a:cs typeface="Times New Roman" pitchFamily="18" charset="0"/>
            </a:endParaRPr>
          </a:p>
          <a:p>
            <a:pPr marL="365760" indent="-256032" eaLnBrk="1" fontAlgn="auto" hangingPunct="1">
              <a:lnSpc>
                <a:spcPct val="150000"/>
              </a:lnSpc>
              <a:spcAft>
                <a:spcPts val="0"/>
              </a:spcAft>
              <a:buFont typeface="Wingdings" pitchFamily="2" charset="2"/>
              <a:buChar char="q"/>
              <a:defRPr/>
            </a:pPr>
            <a:endParaRPr lang="en-US" sz="2000" dirty="0" smtClean="0"/>
          </a:p>
          <a:p>
            <a:pPr marL="365760" indent="-256032" eaLnBrk="1" fontAlgn="auto" hangingPunct="1">
              <a:spcAft>
                <a:spcPts val="0"/>
              </a:spcAft>
              <a:buFont typeface="Wingdings 3"/>
              <a:buNone/>
              <a:defRPr/>
            </a:pPr>
            <a:endParaRPr lang="en-US" sz="2000" dirty="0" smtClean="0"/>
          </a:p>
          <a:p>
            <a:pPr marL="365760" indent="-256032" eaLnBrk="1" fontAlgn="auto" hangingPunct="1">
              <a:spcAft>
                <a:spcPts val="0"/>
              </a:spcAft>
              <a:buFont typeface="Wingdings" pitchFamily="2" charset="2"/>
              <a:buChar char="q"/>
              <a:defRPr/>
            </a:pPr>
            <a:endParaRPr lang="en-US" sz="2000" dirty="0" smtClean="0"/>
          </a:p>
          <a:p>
            <a:pPr marL="365760" indent="-256032" eaLnBrk="1" fontAlgn="auto" hangingPunct="1">
              <a:spcAft>
                <a:spcPts val="0"/>
              </a:spcAft>
              <a:buFont typeface="Wingdings" pitchFamily="2" charset="2"/>
              <a:buChar char="q"/>
              <a:defRPr/>
            </a:pPr>
            <a:endParaRPr lang="en-US" sz="2000" dirty="0"/>
          </a:p>
        </p:txBody>
      </p:sp>
      <p:sp>
        <p:nvSpPr>
          <p:cNvPr id="3" name="Title 2"/>
          <p:cNvSpPr>
            <a:spLocks noGrp="1"/>
          </p:cNvSpPr>
          <p:nvPr>
            <p:ph type="title"/>
          </p:nvPr>
        </p:nvSpPr>
        <p:spPr>
          <a:xfrm>
            <a:off x="457200" y="274638"/>
            <a:ext cx="8229600" cy="715962"/>
          </a:xfrm>
          <a:solidFill>
            <a:schemeClr val="tx1"/>
          </a:solidFill>
        </p:spPr>
        <p:txBody>
          <a:bodyPr/>
          <a:lstStyle/>
          <a:p>
            <a:pPr eaLnBrk="1" fontAlgn="auto" hangingPunct="1">
              <a:spcAft>
                <a:spcPts val="0"/>
              </a:spcAft>
              <a:defRPr/>
            </a:pPr>
            <a:r>
              <a:rPr lang="en-US" sz="3200" dirty="0" smtClean="0">
                <a:solidFill>
                  <a:schemeClr val="bg1"/>
                </a:solidFill>
                <a:latin typeface="Times New Roman" pitchFamily="18" charset="0"/>
                <a:cs typeface="Times New Roman" pitchFamily="18" charset="0"/>
              </a:rPr>
              <a:t>What is Microcontroller ?</a:t>
            </a:r>
            <a:endParaRPr lang="en-US" sz="3200" dirty="0">
              <a:solidFill>
                <a:schemeClr val="bg1"/>
              </a:solidFill>
              <a:latin typeface="Times New Roman" pitchFamily="18" charset="0"/>
              <a:cs typeface="Times New Roman" pitchFamily="18" charset="0"/>
            </a:endParaRPr>
          </a:p>
        </p:txBody>
      </p:sp>
      <p:pic>
        <p:nvPicPr>
          <p:cNvPr id="10244" name="Picture 3" descr="avrm32-300.jpg"/>
          <p:cNvPicPr>
            <a:picLocks noChangeAspect="1"/>
          </p:cNvPicPr>
          <p:nvPr/>
        </p:nvPicPr>
        <p:blipFill>
          <a:blip r:embed="rId2"/>
          <a:srcRect l="6000" t="10001" r="6000" b="16000"/>
          <a:stretch>
            <a:fillRect/>
          </a:stretch>
        </p:blipFill>
        <p:spPr bwMode="auto">
          <a:xfrm>
            <a:off x="5715000" y="1600201"/>
            <a:ext cx="3017837" cy="236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457200" y="838200"/>
            <a:ext cx="8362950" cy="48006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295275" y="252413"/>
            <a:ext cx="8553450" cy="63531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438150" y="652463"/>
            <a:ext cx="8267700" cy="555307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srcRect/>
          <a:stretch>
            <a:fillRect/>
          </a:stretch>
        </p:blipFill>
        <p:spPr bwMode="auto">
          <a:xfrm>
            <a:off x="381000" y="533400"/>
            <a:ext cx="8467725" cy="5029200"/>
          </a:xfrm>
          <a:prstGeom prst="rect">
            <a:avLst/>
          </a:prstGeom>
          <a:noFill/>
          <a:ln w="9525">
            <a:noFill/>
            <a:miter lim="800000"/>
            <a:headEnd/>
            <a:tailEnd/>
          </a:ln>
          <a:effectLst/>
        </p:spPr>
      </p:pic>
      <p:pic>
        <p:nvPicPr>
          <p:cNvPr id="82948" name="Picture 4" descr="Relay Module 10A 1 Channel"/>
          <p:cNvPicPr>
            <a:picLocks noChangeAspect="1" noChangeArrowheads="1"/>
          </p:cNvPicPr>
          <p:nvPr/>
        </p:nvPicPr>
        <p:blipFill>
          <a:blip r:embed="rId3"/>
          <a:srcRect/>
          <a:stretch>
            <a:fillRect/>
          </a:stretch>
        </p:blipFill>
        <p:spPr bwMode="auto">
          <a:xfrm>
            <a:off x="2514600" y="2209800"/>
            <a:ext cx="4648200" cy="3657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srcRect/>
          <a:stretch>
            <a:fillRect/>
          </a:stretch>
        </p:blipFill>
        <p:spPr bwMode="auto">
          <a:xfrm>
            <a:off x="685800" y="457200"/>
            <a:ext cx="7924800" cy="52959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00"/>
            <a:ext cx="8610600" cy="1371600"/>
          </a:xfrm>
        </p:spPr>
        <p:txBody>
          <a:bodyPr>
            <a:normAutofit/>
          </a:bodyPr>
          <a:lstStyle/>
          <a:p>
            <a:r>
              <a:rPr lang="en-US" sz="3600" b="1" i="1" dirty="0" smtClean="0">
                <a:solidFill>
                  <a:schemeClr val="accent5">
                    <a:lumMod val="75000"/>
                  </a:schemeClr>
                </a:solidFill>
                <a:latin typeface="Times New Roman" pitchFamily="18" charset="0"/>
                <a:cs typeface="Times New Roman" pitchFamily="18" charset="0"/>
              </a:rPr>
              <a:t>Introduction to Basic Arduino Programming</a:t>
            </a:r>
            <a:endParaRPr lang="en-US" sz="3600" b="1" i="1" dirty="0">
              <a:solidFill>
                <a:schemeClr val="accent5">
                  <a:lumMod val="75000"/>
                </a:schemeClr>
              </a:solidFill>
              <a:latin typeface="Times New Roman" pitchFamily="18" charset="0"/>
              <a:cs typeface="Times New Roman" pitchFamily="18" charset="0"/>
            </a:endParaRPr>
          </a:p>
        </p:txBody>
      </p:sp>
      <p:pic>
        <p:nvPicPr>
          <p:cNvPr id="25604" name="Picture 4"/>
          <p:cNvPicPr>
            <a:picLocks noChangeAspect="1" noChangeArrowheads="1"/>
          </p:cNvPicPr>
          <p:nvPr/>
        </p:nvPicPr>
        <p:blipFill>
          <a:blip r:embed="rId2"/>
          <a:srcRect/>
          <a:stretch>
            <a:fillRect/>
          </a:stretch>
        </p:blipFill>
        <p:spPr bwMode="auto">
          <a:xfrm>
            <a:off x="1066800" y="2286000"/>
            <a:ext cx="7162801"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pPr eaLnBrk="1" hangingPunct="1"/>
            <a:r>
              <a:rPr lang="en-US" sz="3600" dirty="0" smtClean="0">
                <a:solidFill>
                  <a:schemeClr val="accent5">
                    <a:lumMod val="75000"/>
                  </a:schemeClr>
                </a:solidFill>
                <a:latin typeface="Times New Roman" pitchFamily="18" charset="0"/>
                <a:cs typeface="Times New Roman" pitchFamily="18" charset="0"/>
              </a:rPr>
              <a:t>Getting Started</a:t>
            </a:r>
          </a:p>
        </p:txBody>
      </p:sp>
      <p:sp>
        <p:nvSpPr>
          <p:cNvPr id="3" name="Content Placeholder 2"/>
          <p:cNvSpPr>
            <a:spLocks noGrp="1"/>
          </p:cNvSpPr>
          <p:nvPr>
            <p:ph idx="1"/>
          </p:nvPr>
        </p:nvSpPr>
        <p:spPr>
          <a:xfrm>
            <a:off x="304800" y="1600200"/>
            <a:ext cx="8610600" cy="4525963"/>
          </a:xfrm>
        </p:spPr>
        <p:txBody>
          <a:bodyPr rtlCol="0">
            <a:normAutofit/>
          </a:bodyPr>
          <a:lstStyle/>
          <a:p>
            <a:pPr eaLnBrk="1" fontAlgn="auto" hangingPunct="1">
              <a:spcAft>
                <a:spcPts val="0"/>
              </a:spcAft>
              <a:buNone/>
              <a:defRPr/>
            </a:pPr>
            <a:r>
              <a:rPr lang="en-US" sz="2600" dirty="0" smtClean="0">
                <a:latin typeface="Times New Roman" pitchFamily="18" charset="0"/>
                <a:cs typeface="Times New Roman" pitchFamily="18" charset="0"/>
              </a:rPr>
              <a:t>Check out: </a:t>
            </a:r>
            <a:r>
              <a:rPr lang="en-US" sz="2600" dirty="0" smtClean="0">
                <a:solidFill>
                  <a:schemeClr val="accent5">
                    <a:lumMod val="75000"/>
                  </a:schemeClr>
                </a:solidFill>
                <a:latin typeface="Times New Roman" pitchFamily="18" charset="0"/>
                <a:cs typeface="Times New Roman" pitchFamily="18" charset="0"/>
              </a:rPr>
              <a:t>http://arduino.cc/en/Guide/HomePage</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Download &amp; install the Arduino environment (IDE)</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Connect the board to your computer via the UBS cable</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If needed, install the drivers (not needed in lab)</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Launch the Arduino IDE</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Select your board</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Select your serial port</a:t>
            </a:r>
          </a:p>
          <a:p>
            <a:pPr marL="914400" lvl="1" indent="-514350" eaLnBrk="1" fontAlgn="auto" hangingPunct="1">
              <a:spcAft>
                <a:spcPts val="0"/>
              </a:spcAft>
              <a:buFont typeface="+mj-lt"/>
              <a:buAutoNum type="arabicPeriod"/>
              <a:defRPr/>
            </a:pPr>
            <a:r>
              <a:rPr lang="en-US" sz="2600" dirty="0" smtClean="0">
                <a:latin typeface="Times New Roman" pitchFamily="18" charset="0"/>
                <a:cs typeface="Times New Roman" pitchFamily="18" charset="0"/>
              </a:rPr>
              <a:t>write the code for LED blink</a:t>
            </a:r>
          </a:p>
          <a:p>
            <a:pPr marL="914400" lvl="1" indent="-514350" eaLnBrk="1" fontAlgn="auto" hangingPunct="1">
              <a:spcAft>
                <a:spcPts val="0"/>
              </a:spcAft>
              <a:buFont typeface="+mj-lt"/>
              <a:buAutoNum type="arabicPeriod"/>
              <a:defRPr/>
            </a:pPr>
            <a:r>
              <a:rPr lang="en-US" dirty="0" smtClean="0">
                <a:latin typeface="Times New Roman" pitchFamily="18" charset="0"/>
                <a:cs typeface="Times New Roman" pitchFamily="18" charset="0"/>
              </a:rPr>
              <a:t>Upload the program</a:t>
            </a:r>
          </a:p>
          <a:p>
            <a:pPr marL="514350" indent="-514350" eaLnBrk="1" fontAlgn="auto" hangingPunct="1">
              <a:spcAft>
                <a:spcPts val="0"/>
              </a:spcAft>
              <a:buFont typeface="+mj-lt"/>
              <a:buAutoNum type="arabicPeriod"/>
              <a:defRPr/>
            </a:pPr>
            <a:endParaRPr lang="en-US" b="1" dirty="0" smtClean="0"/>
          </a:p>
          <a:p>
            <a:pPr marL="514350" indent="-514350" eaLnBrk="1" fontAlgn="auto" hangingPunct="1">
              <a:spcAft>
                <a:spcPts val="0"/>
              </a:spcAft>
              <a:buFont typeface="+mj-lt"/>
              <a:buAutoNum type="arabicPeriod"/>
              <a:defRPr/>
            </a:pPr>
            <a:endParaRPr lang="en-US" b="1" dirty="0" smtClean="0"/>
          </a:p>
          <a:p>
            <a:pPr marL="514350" indent="-514350" eaLnBrk="1" fontAlgn="auto" hangingPunct="1">
              <a:spcAft>
                <a:spcPts val="0"/>
              </a:spcAft>
              <a:buFont typeface="+mj-lt"/>
              <a:buAutoNum type="arabicPeriod"/>
              <a:defRPr/>
            </a:pP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152400"/>
            <a:ext cx="8229600" cy="622300"/>
          </a:xfrm>
        </p:spPr>
        <p:txBody>
          <a:bodyPr>
            <a:noAutofit/>
          </a:bodyPr>
          <a:lstStyle/>
          <a:p>
            <a:pPr eaLnBrk="1" hangingPunct="1"/>
            <a:r>
              <a:rPr lang="en-US" sz="3600" dirty="0" smtClean="0">
                <a:solidFill>
                  <a:schemeClr val="accent5">
                    <a:lumMod val="75000"/>
                  </a:schemeClr>
                </a:solidFill>
                <a:latin typeface="Times New Roman" pitchFamily="18" charset="0"/>
                <a:cs typeface="Times New Roman" pitchFamily="18" charset="0"/>
              </a:rPr>
              <a:t>Arduino IDE</a:t>
            </a:r>
          </a:p>
        </p:txBody>
      </p:sp>
      <p:sp>
        <p:nvSpPr>
          <p:cNvPr id="10244" name="TextBox 3"/>
          <p:cNvSpPr txBox="1">
            <a:spLocks noChangeArrowheads="1"/>
          </p:cNvSpPr>
          <p:nvPr/>
        </p:nvSpPr>
        <p:spPr bwMode="auto">
          <a:xfrm>
            <a:off x="304800" y="6243638"/>
            <a:ext cx="8640763" cy="461962"/>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See: </a:t>
            </a:r>
            <a:r>
              <a:rPr lang="en-US" sz="2400" dirty="0">
                <a:solidFill>
                  <a:schemeClr val="accent5">
                    <a:lumMod val="75000"/>
                  </a:schemeClr>
                </a:solidFill>
                <a:latin typeface="Times New Roman" pitchFamily="18" charset="0"/>
                <a:cs typeface="Times New Roman" pitchFamily="18" charset="0"/>
              </a:rPr>
              <a:t>http://arduino.cc/en/Guide/Environment </a:t>
            </a:r>
            <a:r>
              <a:rPr lang="en-US" sz="2400" dirty="0">
                <a:latin typeface="Times New Roman" pitchFamily="18" charset="0"/>
                <a:cs typeface="Times New Roman" pitchFamily="18" charset="0"/>
              </a:rPr>
              <a:t>for more information</a:t>
            </a:r>
          </a:p>
        </p:txBody>
      </p:sp>
      <p:pic>
        <p:nvPicPr>
          <p:cNvPr id="28674" name="Picture 2"/>
          <p:cNvPicPr>
            <a:picLocks noChangeAspect="1" noChangeArrowheads="1"/>
          </p:cNvPicPr>
          <p:nvPr/>
        </p:nvPicPr>
        <p:blipFill>
          <a:blip r:embed="rId2"/>
          <a:srcRect/>
          <a:stretch>
            <a:fillRect/>
          </a:stretch>
        </p:blipFill>
        <p:spPr bwMode="auto">
          <a:xfrm>
            <a:off x="1295400" y="838200"/>
            <a:ext cx="6477000" cy="5311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22275" y="23813"/>
            <a:ext cx="8229600" cy="1143000"/>
          </a:xfrm>
        </p:spPr>
        <p:txBody>
          <a:bodyPr>
            <a:normAutofit/>
          </a:bodyPr>
          <a:lstStyle/>
          <a:p>
            <a:pPr eaLnBrk="1" hangingPunct="1"/>
            <a:r>
              <a:rPr lang="en-US" sz="3600" dirty="0" smtClean="0">
                <a:solidFill>
                  <a:schemeClr val="accent5">
                    <a:lumMod val="75000"/>
                  </a:schemeClr>
                </a:solidFill>
                <a:latin typeface="Times New Roman" pitchFamily="18" charset="0"/>
                <a:cs typeface="Times New Roman" pitchFamily="18" charset="0"/>
              </a:rPr>
              <a:t>Select Serial Port and Board</a:t>
            </a:r>
          </a:p>
        </p:txBody>
      </p:sp>
      <p:pic>
        <p:nvPicPr>
          <p:cNvPr id="29698" name="Picture 2"/>
          <p:cNvPicPr>
            <a:picLocks noChangeAspect="1" noChangeArrowheads="1"/>
          </p:cNvPicPr>
          <p:nvPr/>
        </p:nvPicPr>
        <p:blipFill>
          <a:blip r:embed="rId3"/>
          <a:srcRect/>
          <a:stretch>
            <a:fillRect/>
          </a:stretch>
        </p:blipFill>
        <p:spPr bwMode="auto">
          <a:xfrm>
            <a:off x="304800" y="1143001"/>
            <a:ext cx="4343400" cy="47244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4"/>
          <a:srcRect/>
          <a:stretch>
            <a:fillRect/>
          </a:stretch>
        </p:blipFill>
        <p:spPr bwMode="auto">
          <a:xfrm>
            <a:off x="4343400" y="1219200"/>
            <a:ext cx="43434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304800"/>
            <a:ext cx="8229600" cy="1143000"/>
          </a:xfrm>
        </p:spPr>
        <p:txBody>
          <a:bodyPr>
            <a:normAutofit/>
          </a:bodyPr>
          <a:lstStyle/>
          <a:p>
            <a:pPr eaLnBrk="1" hangingPunct="1"/>
            <a:r>
              <a:rPr lang="en-US" sz="3600" dirty="0" smtClean="0">
                <a:solidFill>
                  <a:schemeClr val="accent5">
                    <a:lumMod val="75000"/>
                  </a:schemeClr>
                </a:solidFill>
                <a:latin typeface="Times New Roman" pitchFamily="18" charset="0"/>
                <a:cs typeface="Times New Roman" pitchFamily="18" charset="0"/>
              </a:rPr>
              <a:t>Status Messages</a:t>
            </a:r>
          </a:p>
        </p:txBody>
      </p:sp>
      <p:pic>
        <p:nvPicPr>
          <p:cNvPr id="12291" name="Picture 3" descr="pic8.gif"/>
          <p:cNvPicPr>
            <a:picLocks noChangeAspect="1"/>
          </p:cNvPicPr>
          <p:nvPr/>
        </p:nvPicPr>
        <p:blipFill>
          <a:blip r:embed="rId2"/>
          <a:srcRect/>
          <a:stretch>
            <a:fillRect/>
          </a:stretch>
        </p:blipFill>
        <p:spPr bwMode="auto">
          <a:xfrm>
            <a:off x="762000" y="1447800"/>
            <a:ext cx="76962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rcRect/>
          <a:stretch>
            <a:fillRect/>
          </a:stretch>
        </p:blipFill>
        <p:spPr>
          <a:xfrm>
            <a:off x="838200" y="381000"/>
            <a:ext cx="7696200" cy="59436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chemeClr val="accent5">
                    <a:lumMod val="75000"/>
                  </a:schemeClr>
                </a:solidFill>
                <a:latin typeface="Times New Roman" pitchFamily="18" charset="0"/>
                <a:cs typeface="Times New Roman" pitchFamily="18" charset="0"/>
              </a:rPr>
              <a:t>PRE-BUILT FUNCTIONS OF ARDUINO</a:t>
            </a:r>
            <a:endParaRPr lang="en-US" sz="3600"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fontAlgn="base">
              <a:buNone/>
            </a:pPr>
            <a:r>
              <a:rPr lang="en-US" sz="2800" dirty="0" smtClean="0">
                <a:latin typeface="Times New Roman" pitchFamily="18" charset="0"/>
                <a:cs typeface="Times New Roman" pitchFamily="18" charset="0"/>
              </a:rPr>
              <a:t>Following are those essential functions.</a:t>
            </a:r>
          </a:p>
          <a:p>
            <a:pPr fontAlgn="base"/>
            <a:r>
              <a:rPr lang="en-US" sz="2800" dirty="0" smtClean="0">
                <a:latin typeface="Times New Roman" pitchFamily="18" charset="0"/>
                <a:cs typeface="Times New Roman" pitchFamily="18" charset="0"/>
              </a:rPr>
              <a:t>pinMode()</a:t>
            </a:r>
          </a:p>
          <a:p>
            <a:pPr fontAlgn="base"/>
            <a:r>
              <a:rPr lang="en-US" sz="2800" dirty="0" smtClean="0">
                <a:latin typeface="Times New Roman" pitchFamily="18" charset="0"/>
                <a:cs typeface="Times New Roman" pitchFamily="18" charset="0"/>
              </a:rPr>
              <a:t>digitalRead()</a:t>
            </a:r>
          </a:p>
          <a:p>
            <a:pPr fontAlgn="base"/>
            <a:r>
              <a:rPr lang="en-US" sz="2800" dirty="0" smtClean="0">
                <a:latin typeface="Times New Roman" pitchFamily="18" charset="0"/>
                <a:cs typeface="Times New Roman" pitchFamily="18" charset="0"/>
              </a:rPr>
              <a:t>digitalWrite()</a:t>
            </a:r>
          </a:p>
          <a:p>
            <a:pPr fontAlgn="base"/>
            <a:r>
              <a:rPr lang="en-US" sz="2800" dirty="0" err="1" smtClean="0">
                <a:latin typeface="Times New Roman" pitchFamily="18" charset="0"/>
                <a:cs typeface="Times New Roman" pitchFamily="18" charset="0"/>
              </a:rPr>
              <a:t>analogRead</a:t>
            </a:r>
            <a:r>
              <a:rPr lang="en-US" sz="2800" dirty="0" smtClean="0">
                <a:latin typeface="Times New Roman" pitchFamily="18" charset="0"/>
                <a:cs typeface="Times New Roman" pitchFamily="18" charset="0"/>
              </a:rPr>
              <a:t>()</a:t>
            </a:r>
          </a:p>
          <a:p>
            <a:pPr fontAlgn="base"/>
            <a:r>
              <a:rPr lang="en-US" sz="2800" dirty="0" smtClean="0">
                <a:latin typeface="Times New Roman" pitchFamily="18" charset="0"/>
                <a:cs typeface="Times New Roman" pitchFamily="18" charset="0"/>
              </a:rPr>
              <a:t>analogWrite()</a:t>
            </a:r>
          </a:p>
          <a:p>
            <a:pPr fontAlgn="base"/>
            <a:r>
              <a:rPr lang="en-US" sz="2800" dirty="0" smtClean="0">
                <a:latin typeface="Times New Roman" pitchFamily="18" charset="0"/>
                <a:cs typeface="Times New Roman" pitchFamily="18" charset="0"/>
              </a:rPr>
              <a:t>delay()</a:t>
            </a:r>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534400" cy="6248400"/>
          </a:xfrm>
        </p:spPr>
        <p:txBody>
          <a:bodyPr>
            <a:normAutofit/>
          </a:bodyPr>
          <a:lstStyle/>
          <a:p>
            <a:pPr>
              <a:buNone/>
            </a:pPr>
            <a:r>
              <a:rPr lang="en-US" sz="2000" b="1"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 pinMode ( ) :</a:t>
            </a:r>
          </a:p>
          <a:p>
            <a:pPr marL="627063" indent="63500" algn="just">
              <a:buFont typeface="Wingdings" pitchFamily="2" charset="2"/>
              <a:buChar char="Ø"/>
            </a:pP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This function is intended to be used for defining pin purpose in setup(). </a:t>
            </a:r>
          </a:p>
          <a:p>
            <a:pPr marL="627063" indent="63500" algn="just">
              <a:buFont typeface="Wingdings" pitchFamily="2" charset="2"/>
              <a:buChar char="Ø"/>
            </a:pPr>
            <a:r>
              <a:rPr lang="en-US" sz="1800" dirty="0" smtClean="0">
                <a:latin typeface="Times New Roman" pitchFamily="18" charset="0"/>
                <a:cs typeface="Times New Roman" pitchFamily="18" charset="0"/>
              </a:rPr>
              <a:t> It can also be used in loop() but we mostly use it in setup() to define purpose       of pin throughout running of program before we start to run our program.</a:t>
            </a:r>
          </a:p>
          <a:p>
            <a:pPr marL="627063" indent="63500">
              <a:buFont typeface="Wingdings" pitchFamily="2" charset="2"/>
              <a:buChar char="Ø"/>
            </a:pPr>
            <a:r>
              <a:rPr lang="en-US" sz="1800" dirty="0" smtClean="0">
                <a:latin typeface="Times New Roman" pitchFamily="18" charset="0"/>
                <a:cs typeface="Times New Roman" pitchFamily="18" charset="0"/>
              </a:rPr>
              <a:t> This function take in two parameters like this:  pinMode(</a:t>
            </a:r>
            <a:r>
              <a:rPr lang="en-US" sz="1800" dirty="0" err="1" smtClean="0">
                <a:latin typeface="Times New Roman" pitchFamily="18" charset="0"/>
                <a:cs typeface="Times New Roman" pitchFamily="18" charset="0"/>
              </a:rPr>
              <a:t>pin_number,type</a:t>
            </a:r>
            <a:r>
              <a:rPr lang="en-US" sz="1800" dirty="0" smtClean="0">
                <a:latin typeface="Times New Roman" pitchFamily="18" charset="0"/>
                <a:cs typeface="Times New Roman" pitchFamily="18" charset="0"/>
              </a:rPr>
              <a:t>)   						Example: pinMode(5,OUTPUT)</a:t>
            </a:r>
          </a:p>
          <a:p>
            <a:pPr marL="115888" indent="0">
              <a:buNone/>
            </a:pPr>
            <a:r>
              <a:rPr lang="en-US" sz="1800" b="1" dirty="0" smtClean="0">
                <a:latin typeface="Times New Roman" pitchFamily="18" charset="0"/>
                <a:cs typeface="Times New Roman" pitchFamily="18" charset="0"/>
              </a:rPr>
              <a:t>digital Read() :</a:t>
            </a:r>
          </a:p>
          <a:p>
            <a:pPr marL="627063" indent="63500">
              <a:buFont typeface="Wingdings" pitchFamily="2" charset="2"/>
              <a:buChar char="Ø"/>
            </a:pPr>
            <a:r>
              <a:rPr lang="en-US" sz="1800" dirty="0" smtClean="0">
                <a:latin typeface="Times New Roman" pitchFamily="18" charset="0"/>
                <a:cs typeface="Times New Roman" pitchFamily="18" charset="0"/>
              </a:rPr>
              <a:t>This function is used to take input from digital pin. Which will always give value as 0 or 1 i.e. ON or OFF.</a:t>
            </a:r>
            <a:r>
              <a:rPr lang="en-US" sz="1800" dirty="0" smtClean="0"/>
              <a:t> </a:t>
            </a:r>
            <a:r>
              <a:rPr lang="en-US" sz="1800" b="1" dirty="0" err="1" smtClean="0">
                <a:latin typeface="Times New Roman" pitchFamily="18" charset="0"/>
                <a:cs typeface="Times New Roman" pitchFamily="18" charset="0"/>
              </a:rPr>
              <a:t>digitalRead</a:t>
            </a:r>
            <a:r>
              <a:rPr lang="en-US" sz="1800" b="1" dirty="0" smtClean="0">
                <a:latin typeface="Times New Roman" pitchFamily="18" charset="0"/>
                <a:cs typeface="Times New Roman" pitchFamily="18" charset="0"/>
              </a:rPr>
              <a:t>(</a:t>
            </a:r>
            <a:r>
              <a:rPr lang="en-US" sz="1800" b="1" dirty="0" err="1" smtClean="0">
                <a:latin typeface="Times New Roman" pitchFamily="18" charset="0"/>
                <a:cs typeface="Times New Roman" pitchFamily="18" charset="0"/>
              </a:rPr>
              <a:t>inPin</a:t>
            </a:r>
            <a:r>
              <a:rPr lang="en-US" sz="1800" b="1" dirty="0" smtClean="0">
                <a:latin typeface="Times New Roman" pitchFamily="18" charset="0"/>
                <a:cs typeface="Times New Roman" pitchFamily="18" charset="0"/>
              </a:rPr>
              <a:t>)</a:t>
            </a:r>
          </a:p>
          <a:p>
            <a:pPr marL="627063" indent="63500">
              <a:buFont typeface="Wingdings" pitchFamily="2" charset="2"/>
              <a:buChar char="Ø"/>
            </a:pPr>
            <a:r>
              <a:rPr lang="en-US" sz="1800" dirty="0" smtClean="0">
                <a:latin typeface="Times New Roman" pitchFamily="18" charset="0"/>
                <a:cs typeface="Times New Roman" pitchFamily="18" charset="0"/>
              </a:rPr>
              <a:t> Arduino IDE will interpret digital input as HIGH and LOW.</a:t>
            </a:r>
          </a:p>
          <a:p>
            <a:pPr marL="627063" indent="63500">
              <a:buFont typeface="Wingdings" pitchFamily="2" charset="2"/>
              <a:buChar char="Ø"/>
            </a:pPr>
            <a:r>
              <a:rPr lang="en-US" sz="1800" dirty="0" smtClean="0">
                <a:latin typeface="Times New Roman" pitchFamily="18" charset="0"/>
                <a:cs typeface="Times New Roman" pitchFamily="18" charset="0"/>
              </a:rPr>
              <a:t> In simple words it will tell us if there is any voltage on pin or not.</a:t>
            </a:r>
          </a:p>
          <a:p>
            <a:pPr marL="627063" indent="63500"/>
            <a:endParaRPr lang="en-US" sz="1800" dirty="0" smtClean="0">
              <a:latin typeface="Times New Roman" pitchFamily="18" charset="0"/>
              <a:cs typeface="Times New Roman" pitchFamily="18" charset="0"/>
            </a:endParaRPr>
          </a:p>
          <a:p>
            <a:pPr marL="115888" indent="0">
              <a:buNone/>
            </a:pPr>
            <a:r>
              <a:rPr lang="en-US" sz="1800" b="1" dirty="0" smtClean="0">
                <a:latin typeface="Times New Roman" pitchFamily="18" charset="0"/>
                <a:cs typeface="Times New Roman" pitchFamily="18" charset="0"/>
              </a:rPr>
              <a:t>digitalWrite()</a:t>
            </a:r>
            <a:r>
              <a:rPr lang="en-US" sz="1800" dirty="0" smtClean="0">
                <a:latin typeface="Times New Roman" pitchFamily="18" charset="0"/>
                <a:cs typeface="Times New Roman" pitchFamily="18" charset="0"/>
              </a:rPr>
              <a:t> :</a:t>
            </a:r>
          </a:p>
          <a:p>
            <a:pPr marL="515938" lvl="1" indent="0">
              <a:buFont typeface="Wingdings" pitchFamily="2" charset="2"/>
              <a:buChar char="Ø"/>
            </a:pPr>
            <a:r>
              <a:rPr lang="en-US" sz="1800" dirty="0" smtClean="0">
                <a:latin typeface="Times New Roman" pitchFamily="18" charset="0"/>
                <a:cs typeface="Times New Roman" pitchFamily="18" charset="0"/>
              </a:rPr>
              <a:t>This function is used to give out digital output which is HIGH/LOW or 1/0. </a:t>
            </a:r>
            <a:r>
              <a:rPr lang="en-US" sz="1800" b="1" dirty="0" err="1" smtClean="0">
                <a:latin typeface="Times New Roman" pitchFamily="18" charset="0"/>
                <a:cs typeface="Times New Roman" pitchFamily="18" charset="0"/>
              </a:rPr>
              <a:t>digitalWrite</a:t>
            </a:r>
            <a:r>
              <a:rPr lang="en-US" sz="1800" b="1" dirty="0" smtClean="0">
                <a:latin typeface="Times New Roman" pitchFamily="18" charset="0"/>
                <a:cs typeface="Times New Roman" pitchFamily="18" charset="0"/>
              </a:rPr>
              <a:t>(Pin, val)</a:t>
            </a:r>
          </a:p>
          <a:p>
            <a:pPr marL="515938" lvl="1" indent="0">
              <a:buFont typeface="Wingdings" pitchFamily="2" charset="2"/>
              <a:buChar char="Ø"/>
            </a:pPr>
            <a:r>
              <a:rPr lang="en-US" sz="1800" dirty="0" smtClean="0">
                <a:latin typeface="Times New Roman" pitchFamily="18" charset="0"/>
                <a:cs typeface="Times New Roman" pitchFamily="18" charset="0"/>
              </a:rPr>
              <a:t>Arduino IDE instruct controller to give output as voltages on its pin this   voltage is equal to output voltage micro-controller is capable of giving. </a:t>
            </a:r>
          </a:p>
          <a:p>
            <a:pPr marL="515938" lvl="1" indent="0">
              <a:buFont typeface="Wingdings" pitchFamily="2" charset="2"/>
              <a:buChar char="Ø"/>
            </a:pPr>
            <a:r>
              <a:rPr lang="en-US" sz="1800" dirty="0" smtClean="0">
                <a:latin typeface="Times New Roman" pitchFamily="18" charset="0"/>
                <a:cs typeface="Times New Roman" pitchFamily="18" charset="0"/>
              </a:rPr>
              <a:t>This takes in one parameter which is pin number I.e. on which pin you have to give digital output.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592763"/>
          </a:xfrm>
        </p:spPr>
        <p:txBody>
          <a:bodyPr>
            <a:normAutofit/>
          </a:bodyPr>
          <a:lstStyle/>
          <a:p>
            <a:pPr algn="just">
              <a:buNone/>
            </a:pPr>
            <a:r>
              <a:rPr lang="en-US" sz="1800" b="1" dirty="0" smtClean="0">
                <a:latin typeface="Times New Roman" pitchFamily="18" charset="0"/>
                <a:cs typeface="Times New Roman" pitchFamily="18" charset="0"/>
              </a:rPr>
              <a:t>analogWrite( ) :</a:t>
            </a:r>
          </a:p>
          <a:p>
            <a:pPr indent="60325" algn="just">
              <a:buFont typeface="Wingdings" pitchFamily="2" charset="2"/>
              <a:buChar char="Ø"/>
            </a:pP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This function helps us to give analog output it similar example from daily life   </a:t>
            </a:r>
          </a:p>
          <a:p>
            <a:pPr indent="60325" algn="just">
              <a:buNone/>
            </a:pPr>
            <a:r>
              <a:rPr lang="en-US" sz="1800" dirty="0" smtClean="0">
                <a:latin typeface="Times New Roman" pitchFamily="18" charset="0"/>
                <a:cs typeface="Times New Roman" pitchFamily="18" charset="0"/>
              </a:rPr>
              <a:t>      can   be changing speed of fan.</a:t>
            </a:r>
          </a:p>
          <a:p>
            <a:pPr indent="60325" algn="just">
              <a:buFont typeface="Wingdings" pitchFamily="2" charset="2"/>
              <a:buChar char="Ø"/>
            </a:pPr>
            <a:r>
              <a:rPr lang="en-US" sz="1800" dirty="0" smtClean="0">
                <a:latin typeface="Times New Roman" pitchFamily="18" charset="0"/>
                <a:cs typeface="Times New Roman" pitchFamily="18" charset="0"/>
              </a:rPr>
              <a:t>   This function takes in two parameters pin number and value of output i.e. </a:t>
            </a:r>
          </a:p>
          <a:p>
            <a:pPr indent="60325" algn="just">
              <a:buNone/>
            </a:pPr>
            <a:r>
              <a:rPr lang="en-US" sz="1800" dirty="0" smtClean="0">
                <a:latin typeface="Times New Roman" pitchFamily="18" charset="0"/>
                <a:cs typeface="Times New Roman" pitchFamily="18" charset="0"/>
              </a:rPr>
              <a:t>       analogWrite(</a:t>
            </a:r>
            <a:r>
              <a:rPr lang="en-US" sz="1800" dirty="0" err="1" smtClean="0">
                <a:latin typeface="Times New Roman" pitchFamily="18" charset="0"/>
                <a:cs typeface="Times New Roman" pitchFamily="18" charset="0"/>
              </a:rPr>
              <a:t>pinnumber</a:t>
            </a:r>
            <a:r>
              <a:rPr lang="en-US" sz="1800" dirty="0" smtClean="0">
                <a:latin typeface="Times New Roman" pitchFamily="18" charset="0"/>
                <a:cs typeface="Times New Roman" pitchFamily="18" charset="0"/>
              </a:rPr>
              <a:t>, value). </a:t>
            </a:r>
          </a:p>
          <a:p>
            <a:pPr algn="just">
              <a:buNone/>
            </a:pPr>
            <a:r>
              <a:rPr lang="en-US" sz="1800" b="1" dirty="0" err="1" smtClean="0">
                <a:latin typeface="Times New Roman" pitchFamily="18" charset="0"/>
                <a:cs typeface="Times New Roman" pitchFamily="18" charset="0"/>
              </a:rPr>
              <a:t>analogRead</a:t>
            </a:r>
            <a:r>
              <a:rPr lang="en-US" sz="1800" b="1" dirty="0" smtClean="0">
                <a:latin typeface="Times New Roman" pitchFamily="18" charset="0"/>
                <a:cs typeface="Times New Roman" pitchFamily="18" charset="0"/>
              </a:rPr>
              <a:t>( ) :</a:t>
            </a:r>
            <a:r>
              <a:rPr lang="en-US" sz="1800" dirty="0" smtClean="0">
                <a:latin typeface="Times New Roman" pitchFamily="18" charset="0"/>
                <a:cs typeface="Times New Roman" pitchFamily="18" charset="0"/>
              </a:rPr>
              <a:t> </a:t>
            </a:r>
          </a:p>
          <a:p>
            <a:pPr indent="-1588" algn="just">
              <a:buFont typeface="Wingdings" pitchFamily="2" charset="2"/>
              <a:buChar char="Ø"/>
            </a:pPr>
            <a:r>
              <a:rPr lang="en-US" sz="1800" dirty="0" smtClean="0">
                <a:latin typeface="Times New Roman" pitchFamily="18" charset="0"/>
                <a:cs typeface="Times New Roman" pitchFamily="18" charset="0"/>
              </a:rPr>
              <a:t>   This function enables us to read analog input i.e. varying input to understand </a:t>
            </a:r>
          </a:p>
          <a:p>
            <a:pPr indent="-1588" algn="just">
              <a:buNone/>
            </a:pPr>
            <a:r>
              <a:rPr lang="en-US" sz="1800" dirty="0" smtClean="0">
                <a:latin typeface="Times New Roman" pitchFamily="18" charset="0"/>
                <a:cs typeface="Times New Roman" pitchFamily="18" charset="0"/>
              </a:rPr>
              <a:t>       the input more specifically and detect change on input. </a:t>
            </a:r>
          </a:p>
          <a:p>
            <a:pPr indent="-1588" algn="just">
              <a:buFont typeface="Wingdings" pitchFamily="2" charset="2"/>
              <a:buChar char="Ø"/>
            </a:pPr>
            <a:r>
              <a:rPr lang="en-US" sz="1800" dirty="0" smtClean="0">
                <a:latin typeface="Times New Roman" pitchFamily="18" charset="0"/>
                <a:cs typeface="Times New Roman" pitchFamily="18" charset="0"/>
              </a:rPr>
              <a:t>   This function actually detect voltage value on input and divide it into 1024 steps  </a:t>
            </a:r>
          </a:p>
          <a:p>
            <a:pPr indent="-1588" algn="just">
              <a:buNone/>
            </a:pPr>
            <a:r>
              <a:rPr lang="en-US" sz="1800" dirty="0" smtClean="0">
                <a:latin typeface="Times New Roman" pitchFamily="18" charset="0"/>
                <a:cs typeface="Times New Roman" pitchFamily="18" charset="0"/>
              </a:rPr>
              <a:t>       (specifically for Arduino UNO with 10-bit ADC). </a:t>
            </a:r>
          </a:p>
          <a:p>
            <a:pPr algn="just">
              <a:buNone/>
            </a:pPr>
            <a:r>
              <a:rPr lang="en-US" sz="1800" b="1" dirty="0" smtClean="0">
                <a:latin typeface="Times New Roman" pitchFamily="18" charset="0"/>
                <a:cs typeface="Times New Roman" pitchFamily="18" charset="0"/>
              </a:rPr>
              <a:t>delay(  )</a:t>
            </a:r>
            <a:r>
              <a:rPr lang="en-US" sz="1800" dirty="0" smtClean="0">
                <a:latin typeface="Times New Roman" pitchFamily="18" charset="0"/>
                <a:cs typeface="Times New Roman" pitchFamily="18" charset="0"/>
              </a:rPr>
              <a:t> :</a:t>
            </a:r>
          </a:p>
          <a:p>
            <a:pPr indent="-1588" algn="just">
              <a:buFont typeface="Wingdings" pitchFamily="2" charset="2"/>
              <a:buChar char="Ø"/>
            </a:pPr>
            <a:r>
              <a:rPr lang="en-US" sz="1800" dirty="0" smtClean="0">
                <a:latin typeface="Times New Roman" pitchFamily="18" charset="0"/>
                <a:cs typeface="Times New Roman" pitchFamily="18" charset="0"/>
              </a:rPr>
              <a:t>   This function pauses further execution of the program for the provided amount </a:t>
            </a:r>
          </a:p>
          <a:p>
            <a:pPr indent="-1588" algn="just">
              <a:buNone/>
            </a:pPr>
            <a:r>
              <a:rPr lang="en-US" sz="1800" dirty="0" smtClean="0">
                <a:latin typeface="Times New Roman" pitchFamily="18" charset="0"/>
                <a:cs typeface="Times New Roman" pitchFamily="18" charset="0"/>
              </a:rPr>
              <a:t>       of time. </a:t>
            </a:r>
          </a:p>
          <a:p>
            <a:pPr indent="-1588" algn="just">
              <a:buFont typeface="Wingdings" pitchFamily="2" charset="2"/>
              <a:buChar char="Ø"/>
            </a:pPr>
            <a:r>
              <a:rPr lang="en-US" sz="1800" dirty="0" smtClean="0">
                <a:latin typeface="Times New Roman" pitchFamily="18" charset="0"/>
                <a:cs typeface="Times New Roman" pitchFamily="18" charset="0"/>
              </a:rPr>
              <a:t>     It accepts input in milliseconds, so if you give this function a value of 1000, it  </a:t>
            </a:r>
          </a:p>
          <a:p>
            <a:pPr indent="-1588" algn="just">
              <a:buNone/>
            </a:pPr>
            <a:r>
              <a:rPr lang="en-US" sz="1800" dirty="0" smtClean="0">
                <a:latin typeface="Times New Roman" pitchFamily="18" charset="0"/>
                <a:cs typeface="Times New Roman" pitchFamily="18" charset="0"/>
              </a:rPr>
              <a:t>        delays further execution of the program for a second, as one second equals  </a:t>
            </a:r>
          </a:p>
          <a:p>
            <a:pPr indent="-1588" algn="just">
              <a:buNone/>
            </a:pPr>
            <a:r>
              <a:rPr lang="en-US" sz="1800" dirty="0" smtClean="0">
                <a:latin typeface="Times New Roman" pitchFamily="18" charset="0"/>
                <a:cs typeface="Times New Roman" pitchFamily="18" charset="0"/>
              </a:rPr>
              <a:t>        thousand milliseconds.</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366713" y="228600"/>
            <a:ext cx="8410575"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fontScale="92500"/>
          </a:bodyPr>
          <a:lstStyle/>
          <a:p>
            <a:pPr marL="0" marR="0" algn="just" fontAlgn="base">
              <a:lnSpc>
                <a:spcPct val="115000"/>
              </a:lnSpc>
              <a:spcBef>
                <a:spcPts val="1880"/>
              </a:spcBef>
              <a:spcAft>
                <a:spcPts val="315"/>
              </a:spcAft>
              <a:buNone/>
            </a:pPr>
            <a:r>
              <a:rPr lang="en-US" sz="2400" b="1" dirty="0" smtClean="0">
                <a:solidFill>
                  <a:srgbClr val="000000"/>
                </a:solidFill>
                <a:latin typeface="Times New Roman" pitchFamily="18" charset="0"/>
                <a:ea typeface="Times New Roman"/>
                <a:cs typeface="Times New Roman" pitchFamily="18" charset="0"/>
              </a:rPr>
              <a:t>The</a:t>
            </a:r>
            <a:r>
              <a:rPr lang="en-US" sz="2200" dirty="0" smtClean="0">
                <a:solidFill>
                  <a:srgbClr val="000000"/>
                </a:solidFill>
                <a:latin typeface="Times New Roman" pitchFamily="18" charset="0"/>
                <a:ea typeface="Times New Roman"/>
                <a:cs typeface="Times New Roman" pitchFamily="18" charset="0"/>
              </a:rPr>
              <a:t> </a:t>
            </a:r>
            <a:r>
              <a:rPr lang="en-US" sz="2400" b="1" dirty="0" smtClean="0">
                <a:latin typeface="Times New Roman" pitchFamily="18" charset="0"/>
                <a:cs typeface="Times New Roman" pitchFamily="18" charset="0"/>
              </a:rPr>
              <a:t>void </a:t>
            </a:r>
            <a:r>
              <a:rPr lang="en-US" sz="2400" b="1" dirty="0" smtClean="0">
                <a:solidFill>
                  <a:srgbClr val="000000"/>
                </a:solidFill>
                <a:latin typeface="Times New Roman" pitchFamily="18" charset="0"/>
                <a:ea typeface="Times New Roman"/>
                <a:cs typeface="Times New Roman" pitchFamily="18" charset="0"/>
              </a:rPr>
              <a:t> </a:t>
            </a:r>
            <a:r>
              <a:rPr lang="en-US" sz="2400" b="1" dirty="0" smtClean="0">
                <a:solidFill>
                  <a:schemeClr val="accent3">
                    <a:lumMod val="75000"/>
                  </a:schemeClr>
                </a:solidFill>
                <a:latin typeface="Times New Roman" pitchFamily="18" charset="0"/>
                <a:ea typeface="Times New Roman"/>
                <a:cs typeface="Times New Roman" pitchFamily="18" charset="0"/>
              </a:rPr>
              <a:t>setup() </a:t>
            </a:r>
            <a:r>
              <a:rPr lang="en-US" sz="2400" b="1" dirty="0" smtClean="0">
                <a:solidFill>
                  <a:srgbClr val="000000"/>
                </a:solidFill>
                <a:latin typeface="Times New Roman" pitchFamily="18" charset="0"/>
                <a:ea typeface="Times New Roman"/>
                <a:cs typeface="Times New Roman" pitchFamily="18" charset="0"/>
              </a:rPr>
              <a:t>Function</a:t>
            </a:r>
            <a:endParaRPr lang="en-US" sz="2400" dirty="0" smtClean="0">
              <a:latin typeface="Times New Roman" pitchFamily="18" charset="0"/>
              <a:ea typeface="Calibri"/>
              <a:cs typeface="Times New Roman" pitchFamily="18" charset="0"/>
            </a:endParaRPr>
          </a:p>
          <a:p>
            <a:pPr marL="400050" lvl="1" algn="just" fontAlgn="base">
              <a:lnSpc>
                <a:spcPct val="115000"/>
              </a:lnSpc>
              <a:spcBef>
                <a:spcPts val="0"/>
              </a:spcBef>
              <a:spcAft>
                <a:spcPts val="625"/>
              </a:spcAft>
              <a:buNone/>
            </a:pPr>
            <a:r>
              <a:rPr lang="en-US" sz="2400" dirty="0" smtClean="0">
                <a:latin typeface="Times New Roman" pitchFamily="18" charset="0"/>
                <a:cs typeface="Times New Roman" pitchFamily="18" charset="0"/>
              </a:rPr>
              <a:t>    This function is a sort of pre-setting function which runs only once we run code every time. It is used to establish few meanings and functions which do not change while running of code. It is essentially used to define pin function once program starts.</a:t>
            </a:r>
            <a:endParaRPr lang="en-US" sz="2400" dirty="0" smtClean="0">
              <a:solidFill>
                <a:srgbClr val="000000"/>
              </a:solidFill>
              <a:latin typeface="Times New Roman" pitchFamily="18" charset="0"/>
              <a:ea typeface="Times New Roman"/>
              <a:cs typeface="Times New Roman" pitchFamily="18" charset="0"/>
            </a:endParaRPr>
          </a:p>
          <a:p>
            <a:pPr fontAlgn="base">
              <a:buNone/>
            </a:pPr>
            <a:r>
              <a:rPr lang="en-US" sz="2400" b="1" dirty="0" smtClean="0">
                <a:latin typeface="Times New Roman" pitchFamily="18" charset="0"/>
                <a:cs typeface="Times New Roman" pitchFamily="18" charset="0"/>
              </a:rPr>
              <a:t>The void </a:t>
            </a:r>
            <a:r>
              <a:rPr lang="en-US" sz="2400" b="1" dirty="0" smtClean="0">
                <a:solidFill>
                  <a:schemeClr val="accent3">
                    <a:lumMod val="75000"/>
                  </a:schemeClr>
                </a:solidFill>
                <a:latin typeface="Times New Roman" pitchFamily="18" charset="0"/>
                <a:cs typeface="Times New Roman" pitchFamily="18" charset="0"/>
              </a:rPr>
              <a:t>loop() </a:t>
            </a:r>
            <a:r>
              <a:rPr lang="en-US" sz="2400" b="1" dirty="0" smtClean="0">
                <a:latin typeface="Times New Roman" pitchFamily="18" charset="0"/>
                <a:cs typeface="Times New Roman" pitchFamily="18" charset="0"/>
              </a:rPr>
              <a:t>Function</a:t>
            </a:r>
          </a:p>
          <a:p>
            <a:pPr algn="just" fontAlgn="base">
              <a:buNone/>
            </a:pPr>
            <a:r>
              <a:rPr lang="en-US" sz="26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Statements in this function will run continuously from top to bottom and then back to the top.</a:t>
            </a:r>
          </a:p>
          <a:p>
            <a:pPr algn="just" fontAlgn="base">
              <a:buNone/>
            </a:pPr>
            <a:r>
              <a:rPr lang="en-US" sz="2400" dirty="0" smtClean="0">
                <a:latin typeface="Times New Roman" pitchFamily="18" charset="0"/>
                <a:cs typeface="Times New Roman" pitchFamily="18" charset="0"/>
              </a:rPr>
              <a:t>	If the loop() function contains two statements, the first statement will be executed, then the second statement, then the first statement again and so on in a loop.</a:t>
            </a:r>
          </a:p>
          <a:p>
            <a:pPr marL="0" marR="0" algn="just" fontAlgn="base">
              <a:lnSpc>
                <a:spcPct val="115000"/>
              </a:lnSpc>
              <a:spcBef>
                <a:spcPts val="0"/>
              </a:spcBef>
              <a:spcAft>
                <a:spcPts val="625"/>
              </a:spcAft>
            </a:pPr>
            <a:endParaRPr lang="en-US" sz="2800" dirty="0" smtClean="0">
              <a:ea typeface="Calibri"/>
              <a:cs typeface="Times New Roman"/>
            </a:endParaRPr>
          </a:p>
          <a:p>
            <a:pPr>
              <a:buNone/>
            </a:pP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838200"/>
            <a:ext cx="184731" cy="369332"/>
          </a:xfrm>
          <a:prstGeom prst="rect">
            <a:avLst/>
          </a:prstGeom>
          <a:noFill/>
        </p:spPr>
        <p:txBody>
          <a:bodyPr wrap="none" rtlCol="0">
            <a:spAutoFit/>
          </a:bodyPr>
          <a:lstStyle/>
          <a:p>
            <a:endParaRPr lang="en-US" dirty="0"/>
          </a:p>
        </p:txBody>
      </p:sp>
      <p:pic>
        <p:nvPicPr>
          <p:cNvPr id="31746" name="Picture 2"/>
          <p:cNvPicPr>
            <a:picLocks noChangeAspect="1" noChangeArrowheads="1"/>
          </p:cNvPicPr>
          <p:nvPr/>
        </p:nvPicPr>
        <p:blipFill>
          <a:blip r:embed="rId2"/>
          <a:srcRect/>
          <a:stretch>
            <a:fillRect/>
          </a:stretch>
        </p:blipFill>
        <p:spPr bwMode="auto">
          <a:xfrm>
            <a:off x="762000" y="381000"/>
            <a:ext cx="77724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tretch>
            <a:fillRect/>
          </a:stretch>
        </p:blipFill>
        <p:spPr bwMode="auto">
          <a:xfrm>
            <a:off x="609600" y="838200"/>
            <a:ext cx="8001000" cy="495300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466725" y="238125"/>
            <a:ext cx="8210550" cy="6381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395288" y="228600"/>
            <a:ext cx="8520112" cy="6267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srcRect/>
          <a:stretch>
            <a:fillRect/>
          </a:stretch>
        </p:blipFill>
        <p:spPr bwMode="auto">
          <a:xfrm>
            <a:off x="533400" y="152400"/>
            <a:ext cx="7953375" cy="632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390525" y="152400"/>
            <a:ext cx="8229600" cy="990600"/>
          </a:xfrm>
        </p:spPr>
        <p:txBody>
          <a:bodyPr>
            <a:normAutofit/>
          </a:bodyPr>
          <a:lstStyle/>
          <a:p>
            <a:pPr eaLnBrk="1" hangingPunct="1"/>
            <a:r>
              <a:rPr lang="en-US" sz="3200" dirty="0" smtClean="0">
                <a:latin typeface="Times New Roman" pitchFamily="18" charset="0"/>
                <a:cs typeface="Times New Roman" pitchFamily="18" charset="0"/>
              </a:rPr>
              <a:t>What is a Development Board ?</a:t>
            </a:r>
          </a:p>
        </p:txBody>
      </p:sp>
      <p:sp>
        <p:nvSpPr>
          <p:cNvPr id="3" name="Content Placeholder 2"/>
          <p:cNvSpPr>
            <a:spLocks noGrp="1"/>
          </p:cNvSpPr>
          <p:nvPr>
            <p:ph idx="1"/>
          </p:nvPr>
        </p:nvSpPr>
        <p:spPr>
          <a:xfrm>
            <a:off x="3962400" y="1676400"/>
            <a:ext cx="4876800" cy="1754187"/>
          </a:xfrm>
        </p:spPr>
        <p:txBody>
          <a:bodyPr rtlCol="0">
            <a:normAutofit/>
          </a:bodyPr>
          <a:lstStyle/>
          <a:p>
            <a:pPr algn="just" eaLnBrk="1" fontAlgn="auto" hangingPunct="1">
              <a:spcAft>
                <a:spcPts val="0"/>
              </a:spcAft>
              <a:buNone/>
              <a:defRPr/>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 printed circuit board designed to facilitate work with a particular microcontroller.</a:t>
            </a:r>
          </a:p>
        </p:txBody>
      </p:sp>
      <p:pic>
        <p:nvPicPr>
          <p:cNvPr id="4100" name="Picture 2" descr="arduino and breadboard"/>
          <p:cNvPicPr>
            <a:picLocks noChangeAspect="1" noChangeArrowheads="1"/>
          </p:cNvPicPr>
          <p:nvPr/>
        </p:nvPicPr>
        <p:blipFill>
          <a:blip r:embed="rId2"/>
          <a:srcRect/>
          <a:stretch>
            <a:fillRect/>
          </a:stretch>
        </p:blipFill>
        <p:spPr bwMode="auto">
          <a:xfrm>
            <a:off x="390525" y="1371600"/>
            <a:ext cx="3810000" cy="2085975"/>
          </a:xfrm>
          <a:prstGeom prst="rect">
            <a:avLst/>
          </a:prstGeom>
          <a:noFill/>
          <a:ln w="9525">
            <a:noFill/>
            <a:miter lim="800000"/>
            <a:headEnd/>
            <a:tailEnd/>
          </a:ln>
        </p:spPr>
      </p:pic>
      <p:sp>
        <p:nvSpPr>
          <p:cNvPr id="4101" name="TextBox 3"/>
          <p:cNvSpPr txBox="1">
            <a:spLocks noChangeArrowheads="1"/>
          </p:cNvSpPr>
          <p:nvPr/>
        </p:nvSpPr>
        <p:spPr bwMode="auto">
          <a:xfrm>
            <a:off x="533400" y="3886200"/>
            <a:ext cx="7716838" cy="1938992"/>
          </a:xfrm>
          <a:prstGeom prst="rect">
            <a:avLst/>
          </a:prstGeom>
          <a:noFill/>
          <a:ln w="9525">
            <a:noFill/>
            <a:miter lim="800000"/>
            <a:headEnd/>
            <a:tailEnd/>
          </a:ln>
        </p:spPr>
        <p:txBody>
          <a:bodyPr>
            <a:spAutoFit/>
          </a:bodyPr>
          <a:lstStyle/>
          <a:p>
            <a:pPr marL="457200" indent="-457200"/>
            <a:r>
              <a:rPr lang="en-US" sz="2400" dirty="0">
                <a:latin typeface="Times New Roman" pitchFamily="18" charset="0"/>
                <a:cs typeface="Times New Roman" pitchFamily="18" charset="0"/>
              </a:rPr>
              <a:t>Typical components include:</a:t>
            </a:r>
          </a:p>
          <a:p>
            <a:pPr marL="914400" lvl="1" indent="-457200">
              <a:buFont typeface="Arial" charset="0"/>
              <a:buChar char="•"/>
            </a:pPr>
            <a:r>
              <a:rPr lang="en-US" sz="2400" dirty="0">
                <a:latin typeface="Times New Roman" pitchFamily="18" charset="0"/>
                <a:cs typeface="Times New Roman" pitchFamily="18" charset="0"/>
              </a:rPr>
              <a:t>power circuit </a:t>
            </a:r>
          </a:p>
          <a:p>
            <a:pPr marL="914400" lvl="1" indent="-457200">
              <a:buFont typeface="Arial" charset="0"/>
              <a:buChar char="•"/>
            </a:pPr>
            <a:r>
              <a:rPr lang="en-US" sz="2400" dirty="0">
                <a:latin typeface="Times New Roman" pitchFamily="18" charset="0"/>
                <a:cs typeface="Times New Roman" pitchFamily="18" charset="0"/>
              </a:rPr>
              <a:t>programming interface</a:t>
            </a:r>
          </a:p>
          <a:p>
            <a:pPr marL="914400" lvl="1" indent="-457200">
              <a:buFont typeface="Arial" charset="0"/>
              <a:buChar char="•"/>
            </a:pPr>
            <a:r>
              <a:rPr lang="en-US" sz="2400" dirty="0">
                <a:latin typeface="Times New Roman" pitchFamily="18" charset="0"/>
                <a:cs typeface="Times New Roman" pitchFamily="18" charset="0"/>
              </a:rPr>
              <a:t>basic input; usually buttons and LEDs</a:t>
            </a:r>
          </a:p>
          <a:p>
            <a:pPr marL="914400" lvl="1" indent="-457200">
              <a:buFont typeface="Arial" charset="0"/>
              <a:buChar char="•"/>
            </a:pPr>
            <a:r>
              <a:rPr lang="en-US" sz="2400" dirty="0">
                <a:latin typeface="Times New Roman" pitchFamily="18" charset="0"/>
                <a:cs typeface="Times New Roman" pitchFamily="18" charset="0"/>
              </a:rPr>
              <a:t>I/O pins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481013" y="304800"/>
            <a:ext cx="8181975"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457200" y="457200"/>
            <a:ext cx="8505825" cy="59436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533400" y="152400"/>
            <a:ext cx="8220075" cy="361950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533400" y="3733800"/>
            <a:ext cx="8201025" cy="224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495300" y="176213"/>
            <a:ext cx="8153400" cy="6505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57200" y="228600"/>
            <a:ext cx="84582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533400" y="304800"/>
            <a:ext cx="8401050" cy="5838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304800" y="152400"/>
            <a:ext cx="8239125" cy="3800475"/>
          </a:xfrm>
          <a:prstGeom prst="rect">
            <a:avLst/>
          </a:prstGeom>
          <a:noFill/>
          <a:ln w="9525">
            <a:noFill/>
            <a:miter lim="800000"/>
            <a:headEnd/>
            <a:tailEnd/>
          </a:ln>
          <a:effectLst/>
        </p:spPr>
      </p:pic>
      <p:pic>
        <p:nvPicPr>
          <p:cNvPr id="43011" name="Picture 3"/>
          <p:cNvPicPr>
            <a:picLocks noChangeAspect="1" noChangeArrowheads="1"/>
          </p:cNvPicPr>
          <p:nvPr/>
        </p:nvPicPr>
        <p:blipFill>
          <a:blip r:embed="rId3"/>
          <a:srcRect/>
          <a:stretch>
            <a:fillRect/>
          </a:stretch>
        </p:blipFill>
        <p:spPr bwMode="auto">
          <a:xfrm>
            <a:off x="381000" y="3581400"/>
            <a:ext cx="8010525" cy="3057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609600" y="381000"/>
            <a:ext cx="82296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srcRect/>
          <a:stretch>
            <a:fillRect/>
          </a:stretch>
        </p:blipFill>
        <p:spPr bwMode="auto">
          <a:xfrm>
            <a:off x="457201" y="152400"/>
            <a:ext cx="815340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280988" y="223838"/>
            <a:ext cx="8582025" cy="6410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600" dirty="0" smtClean="0">
                <a:latin typeface="Times New Roman" pitchFamily="18" charset="0"/>
                <a:cs typeface="Times New Roman" pitchFamily="18" charset="0"/>
              </a:rPr>
              <a:t>An introduction to Arduino </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305800" cy="5486400"/>
          </a:xfrm>
        </p:spPr>
        <p:txBody>
          <a:bodyPr>
            <a:noAutofit/>
          </a:bodyPr>
          <a:lstStyle/>
          <a:p>
            <a:pPr algn="just">
              <a:lnSpc>
                <a:spcPct val="150000"/>
              </a:lnSpc>
              <a:buFont typeface="Wingdings" pitchFamily="2" charset="2"/>
              <a:buChar char="Ø"/>
            </a:pPr>
            <a:r>
              <a:rPr lang="en-US" sz="1600" dirty="0" smtClean="0">
                <a:latin typeface="Times New Roman" pitchFamily="18" charset="0"/>
                <a:cs typeface="Times New Roman" pitchFamily="18" charset="0"/>
              </a:rPr>
              <a:t>Arduino is an </a:t>
            </a:r>
            <a:r>
              <a:rPr lang="en-US" sz="1600" b="1" dirty="0" smtClean="0">
                <a:latin typeface="Times New Roman" pitchFamily="18" charset="0"/>
                <a:cs typeface="Times New Roman" pitchFamily="18" charset="0"/>
              </a:rPr>
              <a:t>open-source </a:t>
            </a:r>
            <a:r>
              <a:rPr lang="en-US" sz="1600" dirty="0" smtClean="0">
                <a:latin typeface="Times New Roman" pitchFamily="18" charset="0"/>
                <a:cs typeface="Times New Roman" pitchFamily="18" charset="0"/>
              </a:rPr>
              <a:t>programmable circuit board </a:t>
            </a:r>
            <a:r>
              <a:rPr lang="en-US" sz="1600" b="1" dirty="0" smtClean="0">
                <a:latin typeface="Times New Roman" pitchFamily="18" charset="0"/>
                <a:cs typeface="Times New Roman" pitchFamily="18" charset="0"/>
              </a:rPr>
              <a:t>(</a:t>
            </a:r>
            <a:r>
              <a:rPr lang="en-US" sz="1600" b="1" dirty="0" smtClean="0">
                <a:solidFill>
                  <a:schemeClr val="tx2"/>
                </a:solidFill>
                <a:latin typeface="Times New Roman" pitchFamily="18" charset="0"/>
                <a:cs typeface="Times New Roman" pitchFamily="18" charset="0"/>
              </a:rPr>
              <a:t>Microcontroller Development Platform) </a:t>
            </a:r>
            <a:r>
              <a:rPr lang="en-US" sz="1600" dirty="0" smtClean="0">
                <a:latin typeface="Times New Roman" pitchFamily="18" charset="0"/>
                <a:cs typeface="Times New Roman" pitchFamily="18" charset="0"/>
              </a:rPr>
              <a:t>that can be integrated into a wide variety of projects both simple and complex. </a:t>
            </a:r>
          </a:p>
          <a:p>
            <a:pPr algn="just">
              <a:lnSpc>
                <a:spcPct val="150000"/>
              </a:lnSpc>
              <a:buFont typeface="Wingdings" pitchFamily="2" charset="2"/>
              <a:buChar char="Ø"/>
            </a:pPr>
            <a:r>
              <a:rPr lang="en-US" sz="1600" dirty="0" smtClean="0">
                <a:latin typeface="Times New Roman" pitchFamily="18" charset="0"/>
                <a:cs typeface="Times New Roman" pitchFamily="18" charset="0"/>
              </a:rPr>
              <a:t> This board contains a microcontroller which can be programmed to sense and control objects in the physical world.   </a:t>
            </a:r>
          </a:p>
          <a:p>
            <a:pPr algn="just">
              <a:lnSpc>
                <a:spcPct val="150000"/>
              </a:lnSpc>
              <a:buFont typeface="Wingdings" pitchFamily="2" charset="2"/>
              <a:buChar char="Ø"/>
            </a:pPr>
            <a:r>
              <a:rPr lang="en-US" sz="1600" dirty="0" smtClean="0">
                <a:latin typeface="Times New Roman" pitchFamily="18" charset="0"/>
                <a:cs typeface="Times New Roman" pitchFamily="18" charset="0"/>
              </a:rPr>
              <a:t>By responding to sensors and inputs, the Arduino is able to interact with a large array of outputs such as LEDs, motors and displays. </a:t>
            </a:r>
          </a:p>
          <a:p>
            <a:pPr algn="just">
              <a:lnSpc>
                <a:spcPct val="150000"/>
              </a:lnSpc>
              <a:buFont typeface="Wingdings" pitchFamily="2" charset="2"/>
              <a:buChar char="Ø"/>
            </a:pPr>
            <a:r>
              <a:rPr lang="en-US" sz="1600" dirty="0" smtClean="0">
                <a:latin typeface="Times New Roman" pitchFamily="18" charset="0"/>
                <a:cs typeface="Times New Roman" pitchFamily="18" charset="0"/>
              </a:rPr>
              <a:t>Arduino was introduced back in 2005 in Italy by Massimo Banzi as a way for non-engineers to have access to a low cost, simple tool for creating hardware projects.  </a:t>
            </a:r>
          </a:p>
          <a:p>
            <a:pPr algn="just">
              <a:lnSpc>
                <a:spcPct val="150000"/>
              </a:lnSpc>
              <a:buFont typeface="Wingdings" pitchFamily="2" charset="2"/>
              <a:buChar char="Ø"/>
            </a:pPr>
            <a:r>
              <a:rPr lang="en-US" sz="1600" dirty="0" smtClean="0">
                <a:latin typeface="Times New Roman" pitchFamily="18" charset="0"/>
                <a:cs typeface="Times New Roman" pitchFamily="18" charset="0"/>
              </a:rPr>
              <a:t>The board is </a:t>
            </a:r>
            <a:r>
              <a:rPr lang="en-US" sz="1600" b="1" dirty="0" smtClean="0">
                <a:latin typeface="Times New Roman" pitchFamily="18" charset="0"/>
                <a:cs typeface="Times New Roman" pitchFamily="18" charset="0"/>
              </a:rPr>
              <a:t>open-source </a:t>
            </a:r>
            <a:r>
              <a:rPr lang="en-US" sz="1600" dirty="0" smtClean="0">
                <a:latin typeface="Times New Roman" pitchFamily="18" charset="0"/>
                <a:cs typeface="Times New Roman" pitchFamily="18" charset="0"/>
              </a:rPr>
              <a:t>, so it was released under a Creative Commons license which allows anyone to produce their own board.  </a:t>
            </a:r>
          </a:p>
          <a:p>
            <a:pPr algn="just">
              <a:lnSpc>
                <a:spcPct val="150000"/>
              </a:lnSpc>
              <a:buFont typeface="Wingdings" pitchFamily="2" charset="2"/>
              <a:buChar char="Ø"/>
            </a:pPr>
            <a:r>
              <a:rPr lang="en-US" sz="1600" dirty="0" smtClean="0">
                <a:latin typeface="Times New Roman" pitchFamily="18" charset="0"/>
                <a:cs typeface="Times New Roman" pitchFamily="18" charset="0"/>
              </a:rPr>
              <a:t>If we search the web, we can find there are hundreds of Arduino compatible clones and variations available but the only official boards have Arduino in it’s name.</a:t>
            </a:r>
            <a:endParaRPr lang="en-US" sz="1600" dirty="0">
              <a:latin typeface="Times New Roman" pitchFamily="18" charset="0"/>
              <a:cs typeface="Times New Roman" pitchFamily="18" charset="0"/>
            </a:endParaRPr>
          </a:p>
        </p:txBody>
      </p:sp>
      <p:sp>
        <p:nvSpPr>
          <p:cNvPr id="5" name="Title 2"/>
          <p:cNvSpPr txBox="1">
            <a:spLocks/>
          </p:cNvSpPr>
          <p:nvPr/>
        </p:nvSpPr>
        <p:spPr>
          <a:xfrm>
            <a:off x="381000" y="228600"/>
            <a:ext cx="8229600" cy="609600"/>
          </a:xfrm>
          <a:prstGeom prst="rect">
            <a:avLst/>
          </a:prstGeom>
          <a:solidFill>
            <a:schemeClr val="tx1"/>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What is ARDUINO?</a:t>
            </a:r>
            <a:endParaRPr kumimoji="0" lang="en-US" sz="3200" b="0"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a:bodyPr>
          <a:lstStyle/>
          <a:p>
            <a:r>
              <a:rPr lang="en-US" sz="3600" dirty="0" smtClean="0">
                <a:solidFill>
                  <a:schemeClr val="accent5">
                    <a:lumMod val="75000"/>
                  </a:schemeClr>
                </a:solidFill>
                <a:latin typeface="Times New Roman" pitchFamily="18" charset="0"/>
                <a:cs typeface="Times New Roman" pitchFamily="18" charset="0"/>
              </a:rPr>
              <a:t>Looping concepts in Arduino</a:t>
            </a:r>
            <a:endParaRPr lang="en-US" sz="3600" dirty="0">
              <a:solidFill>
                <a:schemeClr val="accent5">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609600" y="228600"/>
            <a:ext cx="7924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609600" y="533400"/>
            <a:ext cx="8162925" cy="49530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685800" y="990600"/>
            <a:ext cx="7962900" cy="44958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152400" y="381000"/>
            <a:ext cx="8991600" cy="591502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533400" y="685800"/>
            <a:ext cx="8220075" cy="522922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533400" y="609600"/>
            <a:ext cx="8067675" cy="5181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533400" y="609600"/>
            <a:ext cx="8277225" cy="4876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0" y="2514600"/>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accent5">
                    <a:lumMod val="75000"/>
                  </a:schemeClr>
                </a:solidFill>
                <a:effectLst/>
                <a:uLnTx/>
                <a:uFillTx/>
                <a:latin typeface="Times New Roman" pitchFamily="18" charset="0"/>
                <a:ea typeface="+mj-ea"/>
                <a:cs typeface="Times New Roman" pitchFamily="18" charset="0"/>
              </a:rPr>
              <a:t>Conditional statements in </a:t>
            </a:r>
            <a:r>
              <a:rPr kumimoji="0" lang="en-US" sz="3600" b="0" i="0" u="none" strike="noStrike" kern="1200" cap="none" spc="0" normalizeH="0" baseline="0" noProof="0" dirty="0" smtClean="0">
                <a:ln>
                  <a:noFill/>
                </a:ln>
                <a:solidFill>
                  <a:schemeClr val="accent5">
                    <a:lumMod val="75000"/>
                  </a:schemeClr>
                </a:solidFill>
                <a:effectLst/>
                <a:uLnTx/>
                <a:uFillTx/>
                <a:latin typeface="Times New Roman" pitchFamily="18" charset="0"/>
                <a:ea typeface="+mj-ea"/>
                <a:cs typeface="Times New Roman" pitchFamily="18" charset="0"/>
              </a:rPr>
              <a:t>Arduino</a:t>
            </a:r>
            <a:endParaRPr kumimoji="0" lang="en-US" sz="3600" b="0" i="0" u="none" strike="noStrike" kern="1200" cap="none" spc="0" normalizeH="0" baseline="0" noProof="0" dirty="0">
              <a:ln>
                <a:noFill/>
              </a:ln>
              <a:solidFill>
                <a:schemeClr val="accent5">
                  <a:lumMod val="75000"/>
                </a:schemeClr>
              </a:solidFill>
              <a:effectLst/>
              <a:uLnTx/>
              <a:uFillTx/>
              <a:latin typeface="Times New Roman" pitchFamily="18" charset="0"/>
              <a:ea typeface="+mj-ea"/>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533401" y="457200"/>
            <a:ext cx="8153400" cy="55626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accent5">
                    <a:lumMod val="75000"/>
                  </a:schemeClr>
                </a:solidFill>
                <a:latin typeface="Times New Roman" pitchFamily="18" charset="0"/>
                <a:cs typeface="Times New Roman" pitchFamily="18" charset="0"/>
              </a:rPr>
              <a:t>ARDUINO</a:t>
            </a:r>
            <a:endParaRPr lang="en-US" sz="4000" dirty="0">
              <a:solidFill>
                <a:schemeClr val="accent5">
                  <a:lumMod val="75000"/>
                </a:schemeClr>
              </a:solidFill>
              <a:latin typeface="Times New Roman" pitchFamily="18" charset="0"/>
              <a:cs typeface="Times New Roman" pitchFamily="18" charset="0"/>
            </a:endParaRPr>
          </a:p>
        </p:txBody>
      </p:sp>
      <p:pic>
        <p:nvPicPr>
          <p:cNvPr id="21506" name="Picture 2" descr="arduino uno board front and back"/>
          <p:cNvPicPr>
            <a:picLocks noChangeAspect="1" noChangeArrowheads="1"/>
          </p:cNvPicPr>
          <p:nvPr/>
        </p:nvPicPr>
        <p:blipFill>
          <a:blip r:embed="rId2"/>
          <a:srcRect/>
          <a:stretch>
            <a:fillRect/>
          </a:stretch>
        </p:blipFill>
        <p:spPr bwMode="auto">
          <a:xfrm>
            <a:off x="609600" y="1447800"/>
            <a:ext cx="7620000" cy="4629151"/>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533400" y="457200"/>
            <a:ext cx="8039100" cy="58674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609600" y="533400"/>
            <a:ext cx="8010525" cy="5181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457200" y="381000"/>
            <a:ext cx="8353425" cy="61722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685800" y="685800"/>
            <a:ext cx="7934325" cy="411480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533400" y="304800"/>
            <a:ext cx="8181975" cy="61722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314325" y="457200"/>
            <a:ext cx="8515350" cy="58674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461963" y="304799"/>
            <a:ext cx="8220075" cy="6172201"/>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257175" y="381000"/>
            <a:ext cx="8629650" cy="61722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1066801" y="304800"/>
            <a:ext cx="7239000" cy="6172200"/>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457200" y="228600"/>
            <a:ext cx="8210550" cy="6324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685800" y="942975"/>
            <a:ext cx="7839075" cy="378142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382000" cy="5257800"/>
          </a:xfrm>
        </p:spPr>
        <p:txBody>
          <a:bodyPr>
            <a:normAutofit/>
          </a:bodyPr>
          <a:lstStyle/>
          <a:p>
            <a:pPr marL="365760" indent="-256032" eaLnBrk="1" fontAlgn="auto" hangingPunct="1">
              <a:spcAft>
                <a:spcPts val="0"/>
              </a:spcAft>
              <a:buFont typeface="Wingdings" pitchFamily="2" charset="2"/>
              <a:buChar char="q"/>
              <a:defRPr/>
            </a:pPr>
            <a:endParaRPr lang="en-US" sz="2000" dirty="0" smtClean="0">
              <a:latin typeface="Times New Roman" pitchFamily="18" charset="0"/>
              <a:cs typeface="Times New Roman" pitchFamily="18" charset="0"/>
            </a:endParaRPr>
          </a:p>
          <a:p>
            <a:pPr marL="365760" indent="-256032" eaLnBrk="1" fontAlgn="auto" hangingPunct="1">
              <a:spcAft>
                <a:spcPts val="0"/>
              </a:spcAft>
              <a:buFont typeface="Wingdings" pitchFamily="2" charset="2"/>
              <a:buChar char="q"/>
              <a:defRPr/>
            </a:pPr>
            <a:r>
              <a:rPr lang="en-US" sz="2000" dirty="0" smtClean="0">
                <a:latin typeface="Times New Roman" pitchFamily="18" charset="0"/>
                <a:cs typeface="Times New Roman" pitchFamily="18" charset="0"/>
              </a:rPr>
              <a:t>Arduino is an open-source physical computing platform.</a:t>
            </a:r>
          </a:p>
          <a:p>
            <a:pPr marL="365760" indent="-256032" eaLnBrk="1" fontAlgn="auto" hangingPunct="1">
              <a:spcAft>
                <a:spcPts val="0"/>
              </a:spcAft>
              <a:buNone/>
              <a:defRPr/>
            </a:pPr>
            <a:endParaRPr lang="en-US" sz="2000" dirty="0" smtClean="0">
              <a:latin typeface="Times New Roman" pitchFamily="18" charset="0"/>
              <a:cs typeface="Times New Roman" pitchFamily="18" charset="0"/>
            </a:endParaRPr>
          </a:p>
          <a:p>
            <a:pPr marL="365760" indent="-256032" eaLnBrk="1" fontAlgn="auto" hangingPunct="1">
              <a:spcAft>
                <a:spcPts val="0"/>
              </a:spcAft>
              <a:buFont typeface="Wingdings" pitchFamily="2" charset="2"/>
              <a:buChar char="q"/>
              <a:defRPr/>
            </a:pPr>
            <a:r>
              <a:rPr lang="en-US" sz="2000" dirty="0" smtClean="0">
                <a:latin typeface="Times New Roman" pitchFamily="18" charset="0"/>
                <a:cs typeface="Times New Roman" pitchFamily="18" charset="0"/>
              </a:rPr>
              <a:t>It is a small microcontroller board with a USB plug.</a:t>
            </a:r>
          </a:p>
          <a:p>
            <a:pPr marL="365760" indent="-256032" eaLnBrk="1" fontAlgn="auto" hangingPunct="1">
              <a:spcAft>
                <a:spcPts val="0"/>
              </a:spcAft>
              <a:buNone/>
              <a:defRPr/>
            </a:pPr>
            <a:endParaRPr lang="en-US" sz="2000" dirty="0" smtClean="0">
              <a:latin typeface="Times New Roman" pitchFamily="18" charset="0"/>
              <a:cs typeface="Times New Roman" pitchFamily="18" charset="0"/>
            </a:endParaRPr>
          </a:p>
          <a:p>
            <a:pPr marL="365760" indent="-256032" eaLnBrk="1" fontAlgn="auto" hangingPunct="1">
              <a:spcAft>
                <a:spcPts val="0"/>
              </a:spcAft>
              <a:buFont typeface="Wingdings" pitchFamily="2" charset="2"/>
              <a:buChar char="q"/>
              <a:defRPr/>
            </a:pPr>
            <a:r>
              <a:rPr lang="en-US" sz="2000" dirty="0" smtClean="0">
                <a:latin typeface="Times New Roman" pitchFamily="18" charset="0"/>
                <a:cs typeface="Times New Roman" pitchFamily="18" charset="0"/>
              </a:rPr>
              <a:t>Easy-to-use hardware and software.</a:t>
            </a:r>
          </a:p>
          <a:p>
            <a:pPr marL="365760" indent="-256032" eaLnBrk="1" fontAlgn="auto" hangingPunct="1">
              <a:spcAft>
                <a:spcPts val="0"/>
              </a:spcAft>
              <a:buFont typeface="Wingdings" pitchFamily="2" charset="2"/>
              <a:buChar char="q"/>
              <a:defRPr/>
            </a:pPr>
            <a:endParaRPr lang="en-US" sz="2000" dirty="0" smtClean="0">
              <a:latin typeface="Times New Roman" pitchFamily="18" charset="0"/>
              <a:cs typeface="Times New Roman" pitchFamily="18" charset="0"/>
            </a:endParaRPr>
          </a:p>
          <a:p>
            <a:pPr marL="365760" indent="-256032" eaLnBrk="1" fontAlgn="auto" hangingPunct="1">
              <a:spcAft>
                <a:spcPts val="0"/>
              </a:spcAft>
              <a:buFont typeface="Wingdings" pitchFamily="2" charset="2"/>
              <a:buChar char="q"/>
              <a:defRPr/>
            </a:pPr>
            <a:r>
              <a:rPr lang="en-US" sz="2000" dirty="0" smtClean="0">
                <a:latin typeface="Times New Roman" pitchFamily="18" charset="0"/>
                <a:cs typeface="Times New Roman" pitchFamily="18" charset="0"/>
              </a:rPr>
              <a:t>It is programmed in Arduino Programming language(APL) similar to C/C++.</a:t>
            </a:r>
          </a:p>
          <a:p>
            <a:pPr marL="365760" indent="-256032" eaLnBrk="1" fontAlgn="auto" hangingPunct="1">
              <a:spcAft>
                <a:spcPts val="0"/>
              </a:spcAft>
              <a:buFont typeface="Wingdings" pitchFamily="2" charset="2"/>
              <a:buChar char="q"/>
              <a:defRPr/>
            </a:pPr>
            <a:endParaRPr lang="en-US" sz="2000" dirty="0" smtClean="0">
              <a:latin typeface="Times New Roman" pitchFamily="18" charset="0"/>
              <a:cs typeface="Times New Roman" pitchFamily="18" charset="0"/>
            </a:endParaRPr>
          </a:p>
          <a:p>
            <a:pPr marL="365760" indent="-256032">
              <a:buFont typeface="Wingdings" pitchFamily="2" charset="2"/>
              <a:buChar char="q"/>
              <a:defRPr/>
            </a:pPr>
            <a:r>
              <a:rPr lang="en-US" sz="2000" dirty="0" smtClean="0">
                <a:latin typeface="Times New Roman" pitchFamily="18" charset="0"/>
                <a:cs typeface="Times New Roman" pitchFamily="18" charset="0"/>
              </a:rPr>
              <a:t>Way more easy to program compared to other microcontroller packages </a:t>
            </a:r>
            <a:r>
              <a:rPr lang="en-US" sz="16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has  very low cost .</a:t>
            </a:r>
          </a:p>
          <a:p>
            <a:pPr marL="365760" indent="-256032" eaLnBrk="1" fontAlgn="auto" hangingPunct="1">
              <a:spcAft>
                <a:spcPts val="0"/>
              </a:spcAft>
              <a:buNone/>
              <a:defRPr/>
            </a:pPr>
            <a:endParaRPr lang="en-US" sz="2000" dirty="0" smtClean="0">
              <a:latin typeface="Times New Roman" pitchFamily="18" charset="0"/>
              <a:cs typeface="Times New Roman" pitchFamily="18" charset="0"/>
            </a:endParaRPr>
          </a:p>
        </p:txBody>
      </p:sp>
      <p:sp>
        <p:nvSpPr>
          <p:cNvPr id="3" name="Title 2"/>
          <p:cNvSpPr>
            <a:spLocks noGrp="1"/>
          </p:cNvSpPr>
          <p:nvPr>
            <p:ph type="title"/>
          </p:nvPr>
        </p:nvSpPr>
        <p:spPr>
          <a:xfrm>
            <a:off x="381000" y="228600"/>
            <a:ext cx="8229600" cy="792162"/>
          </a:xfrm>
          <a:solidFill>
            <a:schemeClr val="tx1"/>
          </a:solidFill>
        </p:spPr>
        <p:txBody>
          <a:bodyPr/>
          <a:lstStyle/>
          <a:p>
            <a:pPr eaLnBrk="1" fontAlgn="auto" hangingPunct="1">
              <a:spcAft>
                <a:spcPts val="0"/>
              </a:spcAft>
              <a:defRPr/>
            </a:pPr>
            <a:r>
              <a:rPr lang="en-US" sz="3200" dirty="0" smtClean="0">
                <a:solidFill>
                  <a:schemeClr val="bg1"/>
                </a:solidFill>
                <a:latin typeface="Times New Roman" pitchFamily="18" charset="0"/>
                <a:cs typeface="Times New Roman" pitchFamily="18" charset="0"/>
              </a:rPr>
              <a:t>Features of ARDUINO</a:t>
            </a:r>
            <a:endParaRPr lang="en-US" sz="3200" dirty="0">
              <a:solidFill>
                <a:schemeClr val="bg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4825" y="533400"/>
            <a:ext cx="8134350" cy="58674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85800" y="533400"/>
            <a:ext cx="7953375" cy="54864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381000" y="381000"/>
            <a:ext cx="8382000" cy="61722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433388" y="38100"/>
            <a:ext cx="8277225" cy="67818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609600" y="381000"/>
            <a:ext cx="8001000" cy="6477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38200"/>
          </a:xfrm>
        </p:spPr>
        <p:txBody>
          <a:bodyPr>
            <a:normAutofit fontScale="90000"/>
          </a:bodyPr>
          <a:lstStyle/>
          <a:p>
            <a:r>
              <a:rPr lang="en-US" sz="4000" b="1" dirty="0" smtClean="0">
                <a:latin typeface="Times New Roman" pitchFamily="18" charset="0"/>
                <a:cs typeface="Times New Roman" pitchFamily="18" charset="0"/>
              </a:rPr>
              <a:t>Arduino Uno R3 Specifications</a:t>
            </a: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305800" cy="5486400"/>
          </a:xfrm>
        </p:spPr>
        <p:txBody>
          <a:bodyPr>
            <a:noAutofit/>
          </a:bodyPr>
          <a:lstStyle/>
          <a:p>
            <a:pPr fontAlgn="base">
              <a:buNone/>
            </a:pPr>
            <a:r>
              <a:rPr lang="en-US" sz="1600" dirty="0" smtClean="0">
                <a:latin typeface="Times New Roman" pitchFamily="18" charset="0"/>
                <a:cs typeface="Times New Roman" pitchFamily="18" charset="0"/>
              </a:rPr>
              <a:t>The </a:t>
            </a:r>
            <a:r>
              <a:rPr lang="en-US" sz="1600" b="1" dirty="0" smtClean="0">
                <a:latin typeface="Times New Roman" pitchFamily="18" charset="0"/>
                <a:cs typeface="Times New Roman" pitchFamily="18" charset="0"/>
              </a:rPr>
              <a:t>Arduino Uno R3 board</a:t>
            </a:r>
            <a:r>
              <a:rPr lang="en-US" sz="1600" dirty="0" smtClean="0">
                <a:latin typeface="Times New Roman" pitchFamily="18" charset="0"/>
                <a:cs typeface="Times New Roman" pitchFamily="18" charset="0"/>
              </a:rPr>
              <a:t> includes the following specifications.</a:t>
            </a:r>
          </a:p>
          <a:p>
            <a:pPr fontAlgn="base">
              <a:buNone/>
            </a:pPr>
            <a:endParaRPr lang="en-US" sz="1600" dirty="0" smtClean="0">
              <a:latin typeface="Times New Roman" pitchFamily="18" charset="0"/>
              <a:cs typeface="Times New Roman" pitchFamily="18" charset="0"/>
            </a:endParaRPr>
          </a:p>
          <a:p>
            <a:pPr fontAlgn="base"/>
            <a:r>
              <a:rPr lang="en-US" sz="1600" dirty="0" smtClean="0">
                <a:latin typeface="Times New Roman" pitchFamily="18" charset="0"/>
                <a:cs typeface="Times New Roman" pitchFamily="18" charset="0"/>
              </a:rPr>
              <a:t>It is an ATmega328P based Microcontroller</a:t>
            </a:r>
          </a:p>
          <a:p>
            <a:pPr fontAlgn="base"/>
            <a:r>
              <a:rPr lang="en-US" sz="1600" dirty="0" smtClean="0">
                <a:latin typeface="Times New Roman" pitchFamily="18" charset="0"/>
                <a:cs typeface="Times New Roman" pitchFamily="18" charset="0"/>
              </a:rPr>
              <a:t>The Operating Voltage of the Arduino is 5V</a:t>
            </a:r>
          </a:p>
          <a:p>
            <a:pPr fontAlgn="base"/>
            <a:r>
              <a:rPr lang="en-US" sz="1600" dirty="0" smtClean="0">
                <a:latin typeface="Times New Roman" pitchFamily="18" charset="0"/>
                <a:cs typeface="Times New Roman" pitchFamily="18" charset="0"/>
              </a:rPr>
              <a:t>The recommended input voltage ranges from 7V to 12V</a:t>
            </a:r>
          </a:p>
          <a:p>
            <a:pPr fontAlgn="base"/>
            <a:r>
              <a:rPr lang="en-US" sz="1600" dirty="0" smtClean="0">
                <a:latin typeface="Times New Roman" pitchFamily="18" charset="0"/>
                <a:cs typeface="Times New Roman" pitchFamily="18" charset="0"/>
              </a:rPr>
              <a:t>The </a:t>
            </a:r>
            <a:r>
              <a:rPr lang="en-US" sz="1600"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/p voltage (limit) is 6V to 20V</a:t>
            </a:r>
          </a:p>
          <a:p>
            <a:pPr fontAlgn="base"/>
            <a:r>
              <a:rPr lang="en-US" sz="1600" dirty="0" smtClean="0">
                <a:latin typeface="Times New Roman" pitchFamily="18" charset="0"/>
                <a:cs typeface="Times New Roman" pitchFamily="18" charset="0"/>
              </a:rPr>
              <a:t>Digital input and output pins-14</a:t>
            </a:r>
          </a:p>
          <a:p>
            <a:pPr fontAlgn="base"/>
            <a:r>
              <a:rPr lang="en-US" sz="1600" dirty="0" smtClean="0">
                <a:latin typeface="Times New Roman" pitchFamily="18" charset="0"/>
                <a:cs typeface="Times New Roman" pitchFamily="18" charset="0"/>
              </a:rPr>
              <a:t>Digital input &amp; output pins (PWM)-6</a:t>
            </a:r>
          </a:p>
          <a:p>
            <a:pPr fontAlgn="base"/>
            <a:r>
              <a:rPr lang="en-US" sz="1600" dirty="0" smtClean="0">
                <a:latin typeface="Times New Roman" pitchFamily="18" charset="0"/>
                <a:cs typeface="Times New Roman" pitchFamily="18" charset="0"/>
              </a:rPr>
              <a:t>Analog </a:t>
            </a:r>
            <a:r>
              <a:rPr lang="en-US" sz="1600"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/p pins are 6</a:t>
            </a:r>
          </a:p>
          <a:p>
            <a:pPr fontAlgn="base"/>
            <a:r>
              <a:rPr lang="en-US" sz="1600" dirty="0" smtClean="0">
                <a:latin typeface="Times New Roman" pitchFamily="18" charset="0"/>
                <a:cs typeface="Times New Roman" pitchFamily="18" charset="0"/>
              </a:rPr>
              <a:t>DC Current for each I/O Pin is 20 </a:t>
            </a:r>
            <a:r>
              <a:rPr lang="en-US" sz="1600" dirty="0" err="1" smtClean="0">
                <a:latin typeface="Times New Roman" pitchFamily="18" charset="0"/>
                <a:cs typeface="Times New Roman" pitchFamily="18" charset="0"/>
              </a:rPr>
              <a:t>mA</a:t>
            </a:r>
            <a:endParaRPr lang="en-US" sz="1600" dirty="0" smtClean="0">
              <a:latin typeface="Times New Roman" pitchFamily="18" charset="0"/>
              <a:cs typeface="Times New Roman" pitchFamily="18" charset="0"/>
            </a:endParaRPr>
          </a:p>
          <a:p>
            <a:pPr fontAlgn="base"/>
            <a:r>
              <a:rPr lang="en-US" sz="1600" dirty="0" smtClean="0">
                <a:latin typeface="Times New Roman" pitchFamily="18" charset="0"/>
                <a:cs typeface="Times New Roman" pitchFamily="18" charset="0"/>
              </a:rPr>
              <a:t>DC Current used for 3.3V Pin is 50 </a:t>
            </a:r>
            <a:r>
              <a:rPr lang="en-US" sz="1600" dirty="0" err="1" smtClean="0">
                <a:latin typeface="Times New Roman" pitchFamily="18" charset="0"/>
                <a:cs typeface="Times New Roman" pitchFamily="18" charset="0"/>
              </a:rPr>
              <a:t>mA</a:t>
            </a:r>
            <a:endParaRPr lang="en-US" sz="1600" dirty="0" smtClean="0">
              <a:latin typeface="Times New Roman" pitchFamily="18" charset="0"/>
              <a:cs typeface="Times New Roman" pitchFamily="18" charset="0"/>
            </a:endParaRPr>
          </a:p>
          <a:p>
            <a:pPr fontAlgn="base"/>
            <a:r>
              <a:rPr lang="en-US" sz="1600" dirty="0" smtClean="0">
                <a:latin typeface="Times New Roman" pitchFamily="18" charset="0"/>
                <a:cs typeface="Times New Roman" pitchFamily="18" charset="0"/>
              </a:rPr>
              <a:t>Flash Memory -32 KB, and 0.5 KB memory is used by the boot loader</a:t>
            </a:r>
          </a:p>
          <a:p>
            <a:pPr fontAlgn="base"/>
            <a:r>
              <a:rPr lang="en-US" sz="1600" dirty="0" smtClean="0">
                <a:latin typeface="Times New Roman" pitchFamily="18" charset="0"/>
                <a:cs typeface="Times New Roman" pitchFamily="18" charset="0"/>
              </a:rPr>
              <a:t>SRAM is 2 KB</a:t>
            </a:r>
          </a:p>
          <a:p>
            <a:pPr fontAlgn="base"/>
            <a:r>
              <a:rPr lang="en-US" sz="1600" dirty="0" smtClean="0">
                <a:latin typeface="Times New Roman" pitchFamily="18" charset="0"/>
                <a:cs typeface="Times New Roman" pitchFamily="18" charset="0"/>
              </a:rPr>
              <a:t>EEPROM is 1 KB</a:t>
            </a:r>
          </a:p>
          <a:p>
            <a:pPr fontAlgn="base"/>
            <a:r>
              <a:rPr lang="en-US" sz="1600" dirty="0" smtClean="0">
                <a:latin typeface="Times New Roman" pitchFamily="18" charset="0"/>
                <a:cs typeface="Times New Roman" pitchFamily="18" charset="0"/>
              </a:rPr>
              <a:t>The speed of the CLK is 16 MHz</a:t>
            </a:r>
          </a:p>
          <a:p>
            <a:pPr fontAlgn="base"/>
            <a:r>
              <a:rPr lang="en-US" sz="1600" dirty="0" smtClean="0">
                <a:latin typeface="Times New Roman" pitchFamily="18" charset="0"/>
                <a:cs typeface="Times New Roman" pitchFamily="18" charset="0"/>
              </a:rPr>
              <a:t>In Built LED</a:t>
            </a:r>
          </a:p>
          <a:p>
            <a:pPr fontAlgn="base"/>
            <a:r>
              <a:rPr lang="en-US" sz="1600" dirty="0" smtClean="0">
                <a:latin typeface="Times New Roman" pitchFamily="18" charset="0"/>
                <a:cs typeface="Times New Roman" pitchFamily="18" charset="0"/>
              </a:rPr>
              <a:t>Length and width of the Arduino are 68.6 mm X 53.4 mm</a:t>
            </a:r>
          </a:p>
          <a:p>
            <a:pPr fontAlgn="base"/>
            <a:r>
              <a:rPr lang="en-US" sz="1600" dirty="0" smtClean="0">
                <a:latin typeface="Times New Roman" pitchFamily="18" charset="0"/>
                <a:cs typeface="Times New Roman" pitchFamily="18" charset="0"/>
              </a:rPr>
              <a:t>The weight of the Arduino board is </a:t>
            </a:r>
            <a:r>
              <a:rPr lang="en-US" sz="1600" dirty="0" smtClean="0">
                <a:latin typeface="Times New Roman" pitchFamily="18" charset="0"/>
                <a:cs typeface="Times New Roman" pitchFamily="18" charset="0"/>
              </a:rPr>
              <a:t>25g</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152400"/>
            <a:ext cx="87630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TotalTime>
  <Words>363</Words>
  <Application>Microsoft Office PowerPoint</Application>
  <PresentationFormat>On-screen Show (4:3)</PresentationFormat>
  <Paragraphs>128</Paragraphs>
  <Slides>74</Slides>
  <Notes>2</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TWO DAY WORKSHOP                        ON</vt:lpstr>
      <vt:lpstr>What is Microcontroller ?</vt:lpstr>
      <vt:lpstr>Slide 3</vt:lpstr>
      <vt:lpstr>What is a Development Board ?</vt:lpstr>
      <vt:lpstr>An introduction to Arduino </vt:lpstr>
      <vt:lpstr>ARDUINO</vt:lpstr>
      <vt:lpstr>Features of ARDUINO</vt:lpstr>
      <vt:lpstr>Arduino Uno R3 Specifications </vt:lpstr>
      <vt:lpstr>Slide 9</vt:lpstr>
      <vt:lpstr>Types of Arduino Boards </vt:lpstr>
      <vt:lpstr>Introduction To Basic Electronics </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Introduction to Basic Arduino Programming</vt:lpstr>
      <vt:lpstr>Getting Started</vt:lpstr>
      <vt:lpstr>Arduino IDE</vt:lpstr>
      <vt:lpstr>Select Serial Port and Board</vt:lpstr>
      <vt:lpstr>Status Messages</vt:lpstr>
      <vt:lpstr>PRE-BUILT FUNCTIONS OF ARDUINO</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Looping concepts in Arduino</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DAY WORKSHOP                        ON</dc:title>
  <dc:creator>RV</dc:creator>
  <cp:lastModifiedBy>RV</cp:lastModifiedBy>
  <cp:revision>61</cp:revision>
  <dcterms:created xsi:type="dcterms:W3CDTF">2020-01-03T14:37:19Z</dcterms:created>
  <dcterms:modified xsi:type="dcterms:W3CDTF">2020-11-28T02:12:38Z</dcterms:modified>
</cp:coreProperties>
</file>